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17"/>
  </p:notesMasterIdLst>
  <p:handoutMasterIdLst>
    <p:handoutMasterId r:id="rId18"/>
  </p:handoutMasterIdLst>
  <p:sldIdLst>
    <p:sldId id="670" r:id="rId2"/>
    <p:sldId id="653" r:id="rId3"/>
    <p:sldId id="662" r:id="rId4"/>
    <p:sldId id="663" r:id="rId5"/>
    <p:sldId id="654" r:id="rId6"/>
    <p:sldId id="655" r:id="rId7"/>
    <p:sldId id="656" r:id="rId8"/>
    <p:sldId id="657" r:id="rId9"/>
    <p:sldId id="658" r:id="rId10"/>
    <p:sldId id="659" r:id="rId11"/>
    <p:sldId id="664" r:id="rId12"/>
    <p:sldId id="665" r:id="rId13"/>
    <p:sldId id="666" r:id="rId14"/>
    <p:sldId id="668" r:id="rId15"/>
    <p:sldId id="661" r:id="rId16"/>
  </p:sldIdLst>
  <p:sldSz cx="9144000" cy="6858000" type="screen4x3"/>
  <p:notesSz cx="6808788" cy="9940925"/>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73" userDrawn="1">
          <p15:clr>
            <a:srgbClr val="A4A3A4"/>
          </p15:clr>
        </p15:guide>
        <p15:guide id="2" pos="1993" userDrawn="1">
          <p15:clr>
            <a:srgbClr val="A4A3A4"/>
          </p15:clr>
        </p15:guide>
        <p15:guide id="3" orient="horz" pos="3065" userDrawn="1">
          <p15:clr>
            <a:srgbClr val="A4A3A4"/>
          </p15:clr>
        </p15:guide>
        <p15:guide id="4" pos="2082" userDrawn="1">
          <p15:clr>
            <a:srgbClr val="A4A3A4"/>
          </p15:clr>
        </p15:guide>
        <p15:guide id="5" pos="1992" userDrawn="1">
          <p15:clr>
            <a:srgbClr val="A4A3A4"/>
          </p15:clr>
        </p15:guide>
        <p15:guide id="6" pos="2081" userDrawn="1">
          <p15:clr>
            <a:srgbClr val="A4A3A4"/>
          </p15:clr>
        </p15:guide>
        <p15:guide id="7" orient="horz" pos="3037" userDrawn="1">
          <p15:clr>
            <a:srgbClr val="A4A3A4"/>
          </p15:clr>
        </p15:guide>
        <p15:guide id="8" orient="horz" pos="3131" userDrawn="1">
          <p15:clr>
            <a:srgbClr val="A4A3A4"/>
          </p15:clr>
        </p15:guide>
        <p15:guide id="9" pos="2054" userDrawn="1">
          <p15:clr>
            <a:srgbClr val="A4A3A4"/>
          </p15:clr>
        </p15:guide>
        <p15:guide id="10" pos="2146" userDrawn="1">
          <p15:clr>
            <a:srgbClr val="A4A3A4"/>
          </p15:clr>
        </p15:guide>
        <p15:guide id="11" pos="2053" userDrawn="1">
          <p15:clr>
            <a:srgbClr val="A4A3A4"/>
          </p15:clr>
        </p15:guide>
        <p15:guide id="1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B"/>
    <a:srgbClr val="1F3B5F"/>
    <a:srgbClr val="023670"/>
    <a:srgbClr val="CC008E"/>
    <a:srgbClr val="008000"/>
    <a:srgbClr val="CCECFF"/>
    <a:srgbClr val="00AAF5"/>
    <a:srgbClr val="00AA91"/>
    <a:srgbClr val="1E0E1E"/>
    <a:srgbClr val="1F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1" autoAdjust="0"/>
    <p:restoredTop sz="95174" autoAdjust="0"/>
  </p:normalViewPr>
  <p:slideViewPr>
    <p:cSldViewPr>
      <p:cViewPr>
        <p:scale>
          <a:sx n="150" d="100"/>
          <a:sy n="150" d="100"/>
        </p:scale>
        <p:origin x="220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42" y="-96"/>
      </p:cViewPr>
      <p:guideLst>
        <p:guide orient="horz" pos="2973"/>
        <p:guide pos="1993"/>
        <p:guide orient="horz" pos="3065"/>
        <p:guide pos="2082"/>
        <p:guide pos="1992"/>
        <p:guide pos="2081"/>
        <p:guide orient="horz" pos="3037"/>
        <p:guide orient="horz" pos="3131"/>
        <p:guide pos="2054"/>
        <p:guide pos="2146"/>
        <p:guide pos="2053"/>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000" noProof="0" dirty="0">
              <a:latin typeface="Roboto" panose="02000000000000000000" pitchFamily="2" charset="0"/>
              <a:ea typeface="Roboto" panose="02000000000000000000" pitchFamily="2" charset="0"/>
              <a:cs typeface="Calibri" panose="020F0502020204030204" pitchFamily="34" charset="0"/>
            </a:rPr>
            <a:t>Overview trends and innovations in logistics</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000" noProof="0" dirty="0">
              <a:latin typeface="Roboto" panose="02000000000000000000" pitchFamily="2" charset="0"/>
              <a:ea typeface="Roboto" panose="02000000000000000000" pitchFamily="2" charset="0"/>
              <a:cs typeface="Calibri" panose="020F0502020204030204" pitchFamily="34" charset="0"/>
            </a:rPr>
            <a:t>Discussion of results</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000" noProof="0" dirty="0">
              <a:latin typeface="Roboto" panose="02000000000000000000" pitchFamily="2" charset="0"/>
              <a:ea typeface="Roboto" panose="02000000000000000000" pitchFamily="2" charset="0"/>
              <a:cs typeface="Calibri" panose="020F0502020204030204" pitchFamily="34" charset="0"/>
            </a:rPr>
            <a:t>Exercise</a:t>
          </a:r>
          <a:endParaRPr lang="de-DE" sz="2000" noProof="0" dirty="0">
            <a:latin typeface="Roboto" panose="02000000000000000000" pitchFamily="2" charset="0"/>
            <a:ea typeface="Roboto" panose="02000000000000000000" pitchFamily="2" charset="0"/>
            <a:cs typeface="Calibri" panose="020F0502020204030204" pitchFamily="34" charset="0"/>
          </a:endParaRP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C0403145-4B0E-4661-88EC-29E43197B407}">
      <dgm:prSet custT="1"/>
      <dgm:spPr>
        <a:gradFill rotWithShape="0">
          <a:gsLst>
            <a:gs pos="0">
              <a:schemeClr val="lt1">
                <a:hueOff val="0"/>
                <a:satOff val="0"/>
                <a:alphaOff val="0"/>
                <a:tint val="50000"/>
                <a:satMod val="300000"/>
                <a:lumMod val="93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gradFill>
      </dgm:spPr>
      <dgm:t>
        <a:bodyPr rtlCol="0"/>
        <a:lstStyle/>
        <a:p>
          <a:pPr rtl="0"/>
          <a:r>
            <a:rPr lang="en-GB" sz="2000" b="0" noProof="0" dirty="0">
              <a:latin typeface="Roboto" panose="02000000000000000000" pitchFamily="2" charset="0"/>
              <a:ea typeface="Roboto" panose="02000000000000000000" pitchFamily="2" charset="0"/>
              <a:cs typeface="Calibri" panose="020F0502020204030204" pitchFamily="34" charset="0"/>
            </a:rPr>
            <a:t>Introduction to trends and innovations</a:t>
          </a: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4"/>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4"/>
      <dgm:spPr/>
    </dgm:pt>
    <dgm:pt modelId="{BF8CDB65-7F63-46ED-AD6F-299BB5E410A3}" type="pres">
      <dgm:prSet presAssocID="{754914D3-2823-4D9D-9B5F-8AAE908A2791}" presName="dstNode" presStyleLbl="node1" presStyleIdx="0" presStyleCnt="4"/>
      <dgm:spPr/>
    </dgm:pt>
    <dgm:pt modelId="{5C34AD46-4F81-4FE0-9107-899FA035456E}" type="pres">
      <dgm:prSet presAssocID="{C0403145-4B0E-4661-88EC-29E43197B407}" presName="text_1" presStyleLbl="node1" presStyleIdx="0" presStyleCnt="4">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4"/>
      <dgm:spPr/>
    </dgm:pt>
    <dgm:pt modelId="{AC329EF3-A78B-49E3-B6D0-943BE2A8B676}" type="pres">
      <dgm:prSet presAssocID="{A891EF75-9CC5-4524-BC8F-7DE5EFCDE641}" presName="text_2" presStyleLbl="node1" presStyleIdx="1" presStyleCnt="4">
        <dgm:presLayoutVars>
          <dgm:bulletEnabled val="1"/>
        </dgm:presLayoutVars>
      </dgm:prSet>
      <dgm:spPr/>
    </dgm:pt>
    <dgm:pt modelId="{43C64311-7106-4923-8790-36DE28BE4055}" type="pres">
      <dgm:prSet presAssocID="{A891EF75-9CC5-4524-BC8F-7DE5EFCDE641}" presName="accent_2" presStyleCnt="0"/>
      <dgm:spPr/>
    </dgm:pt>
    <dgm:pt modelId="{68E3B2EA-25E6-4B47-9FAE-8813B1B7A920}" type="pres">
      <dgm:prSet presAssocID="{A891EF75-9CC5-4524-BC8F-7DE5EFCDE641}" presName="accentRepeatNode" presStyleLbl="solidFgAcc1" presStyleIdx="1" presStyleCnt="4"/>
      <dgm:spPr/>
    </dgm:pt>
    <dgm:pt modelId="{FF6958EB-AC13-4254-A49D-C03A4BCBDD8E}" type="pres">
      <dgm:prSet presAssocID="{F51B0818-452E-4A31-A82D-85BFB8B87811}" presName="text_3" presStyleLbl="node1" presStyleIdx="2" presStyleCnt="4">
        <dgm:presLayoutVars>
          <dgm:bulletEnabled val="1"/>
        </dgm:presLayoutVars>
      </dgm:prSet>
      <dgm:spPr/>
    </dgm:pt>
    <dgm:pt modelId="{E92878C0-123E-4158-8B8B-E04774FECC4E}" type="pres">
      <dgm:prSet presAssocID="{F51B0818-452E-4A31-A82D-85BFB8B87811}" presName="accent_3" presStyleCnt="0"/>
      <dgm:spPr/>
    </dgm:pt>
    <dgm:pt modelId="{7D0738C9-3765-47B0-AD63-163CC4C3DB5F}" type="pres">
      <dgm:prSet presAssocID="{F51B0818-452E-4A31-A82D-85BFB8B87811}" presName="accentRepeatNode" presStyleLbl="solidFgAcc1" presStyleIdx="2" presStyleCnt="4"/>
      <dgm:spPr/>
    </dgm:pt>
    <dgm:pt modelId="{0C2740A3-8C2D-4653-8257-5F4873F4B7D6}" type="pres">
      <dgm:prSet presAssocID="{751605F6-31DF-4E1E-AD67-19FD5C110A50}" presName="text_4" presStyleLbl="node1" presStyleIdx="3" presStyleCnt="4">
        <dgm:presLayoutVars>
          <dgm:bulletEnabled val="1"/>
        </dgm:presLayoutVars>
      </dgm:prSet>
      <dgm:spPr/>
    </dgm:pt>
    <dgm:pt modelId="{41FE962C-D107-4FDE-9867-8FF0D87BE065}" type="pres">
      <dgm:prSet presAssocID="{751605F6-31DF-4E1E-AD67-19FD5C110A50}" presName="accent_4" presStyleCnt="0"/>
      <dgm:spPr/>
    </dgm:pt>
    <dgm:pt modelId="{778CB8F3-48B0-485B-8F03-E61C740FAFB1}" type="pres">
      <dgm:prSet presAssocID="{751605F6-31DF-4E1E-AD67-19FD5C110A50}" presName="accentRepeatNode" presStyleLbl="solidFgAcc1" presStyleIdx="3" presStyleCnt="4"/>
      <dgm:spPr/>
    </dgm:pt>
  </dgm:ptLst>
  <dgm:cxnLst>
    <dgm:cxn modelId="{6CEBBD06-556D-4059-BEC9-042A8DE53AFE}" srcId="{754914D3-2823-4D9D-9B5F-8AAE908A2791}" destId="{A891EF75-9CC5-4524-BC8F-7DE5EFCDE641}" srcOrd="1"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C0AFCA21-DD71-4A78-A985-912B179DDC0F}" type="presOf" srcId="{751605F6-31DF-4E1E-AD67-19FD5C110A50}" destId="{0C2740A3-8C2D-4653-8257-5F4873F4B7D6}"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52373375-B496-4285-8F24-1F445456E04B}" srcId="{754914D3-2823-4D9D-9B5F-8AAE908A2791}" destId="{F51B0818-452E-4A31-A82D-85BFB8B87811}" srcOrd="2" destOrd="0" parTransId="{D49EC558-1A1B-479D-AA4B-0EF7C10B322F}" sibTransId="{90475EF7-AA09-463E-9BB9-1E4C0A6FF338}"/>
    <dgm:cxn modelId="{797B1876-AF58-4536-9031-C875BD59738D}" type="presOf" srcId="{F51B0818-452E-4A31-A82D-85BFB8B87811}" destId="{FF6958EB-AC13-4254-A49D-C03A4BCBDD8E}" srcOrd="0" destOrd="0" presId="urn:microsoft.com/office/officeart/2008/layout/VerticalCurvedList"/>
    <dgm:cxn modelId="{74A8F782-4EFF-4837-85B7-C90D2408259D}" type="presOf" srcId="{A891EF75-9CC5-4524-BC8F-7DE5EFCDE641}" destId="{AC329EF3-A78B-49E3-B6D0-943BE2A8B676}"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3" destOrd="0" parTransId="{4F5A3B64-3F09-4208-AE30-AE3A985B6581}" sibTransId="{C275D667-1342-4DA5-BDDB-C9B7450E643B}"/>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47A2E568-A7B2-4CD4-98D9-DA3D7F41EF6D}" type="presParOf" srcId="{00F42187-34FD-4D8B-A449-F316E9EB9AFA}" destId="{AC329EF3-A78B-49E3-B6D0-943BE2A8B676}" srcOrd="3" destOrd="0" presId="urn:microsoft.com/office/officeart/2008/layout/VerticalCurvedList"/>
    <dgm:cxn modelId="{421162F4-D497-4053-8A8A-D38CC2F52A5A}" type="presParOf" srcId="{00F42187-34FD-4D8B-A449-F316E9EB9AFA}" destId="{43C64311-7106-4923-8790-36DE28BE4055}" srcOrd="4" destOrd="0" presId="urn:microsoft.com/office/officeart/2008/layout/VerticalCurvedList"/>
    <dgm:cxn modelId="{5455DF41-1026-4354-8074-28C30AEE2864}" type="presParOf" srcId="{43C64311-7106-4923-8790-36DE28BE4055}" destId="{68E3B2EA-25E6-4B47-9FAE-8813B1B7A920}" srcOrd="0" destOrd="0" presId="urn:microsoft.com/office/officeart/2008/layout/VerticalCurvedList"/>
    <dgm:cxn modelId="{AF540303-CC42-4189-B115-34BB5D0866C2}" type="presParOf" srcId="{00F42187-34FD-4D8B-A449-F316E9EB9AFA}" destId="{FF6958EB-AC13-4254-A49D-C03A4BCBDD8E}" srcOrd="5" destOrd="0" presId="urn:microsoft.com/office/officeart/2008/layout/VerticalCurvedList"/>
    <dgm:cxn modelId="{C11EEBA4-2256-4990-9D28-31D83EC65D50}" type="presParOf" srcId="{00F42187-34FD-4D8B-A449-F316E9EB9AFA}" destId="{E92878C0-123E-4158-8B8B-E04774FECC4E}" srcOrd="6" destOrd="0" presId="urn:microsoft.com/office/officeart/2008/layout/VerticalCurvedList"/>
    <dgm:cxn modelId="{F90E41A7-ACCF-4A07-A620-2A3305AAA039}" type="presParOf" srcId="{E92878C0-123E-4158-8B8B-E04774FECC4E}" destId="{7D0738C9-3765-47B0-AD63-163CC4C3DB5F}" srcOrd="0" destOrd="0" presId="urn:microsoft.com/office/officeart/2008/layout/VerticalCurvedList"/>
    <dgm:cxn modelId="{053B4F8C-AAA4-4E09-A543-BF6517BBA8C5}" type="presParOf" srcId="{00F42187-34FD-4D8B-A449-F316E9EB9AFA}" destId="{0C2740A3-8C2D-4653-8257-5F4873F4B7D6}" srcOrd="7" destOrd="0" presId="urn:microsoft.com/office/officeart/2008/layout/VerticalCurvedList"/>
    <dgm:cxn modelId="{CC188816-8A14-44C6-BD13-3C772C28BEE6}" type="presParOf" srcId="{00F42187-34FD-4D8B-A449-F316E9EB9AFA}" destId="{41FE962C-D107-4FDE-9867-8FF0D87BE065}" srcOrd="8" destOrd="0" presId="urn:microsoft.com/office/officeart/2008/layout/VerticalCurvedList"/>
    <dgm:cxn modelId="{2BA085E5-79E2-4259-B53A-0F53307C1CA0}" type="presParOf" srcId="{41FE962C-D107-4FDE-9867-8FF0D87BE065}"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464619" y="315550"/>
          <a:ext cx="6787858" cy="631429"/>
        </a:xfrm>
        <a:prstGeom prst="rect">
          <a:avLst/>
        </a:prstGeom>
        <a:gradFill rotWithShape="0">
          <a:gsLst>
            <a:gs pos="0">
              <a:schemeClr val="lt1">
                <a:hueOff val="0"/>
                <a:satOff val="0"/>
                <a:alphaOff val="0"/>
                <a:tint val="50000"/>
                <a:satMod val="300000"/>
                <a:lumMod val="93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197" tIns="50800" rIns="50800" bIns="50800" numCol="1" spcCol="1270" rtlCol="0" anchor="ctr" anchorCtr="0">
          <a:noAutofit/>
        </a:bodyPr>
        <a:lstStyle/>
        <a:p>
          <a:pPr marL="0" lvl="0" indent="0" algn="l" defTabSz="889000" rtl="0">
            <a:lnSpc>
              <a:spcPct val="90000"/>
            </a:lnSpc>
            <a:spcBef>
              <a:spcPct val="0"/>
            </a:spcBef>
            <a:spcAft>
              <a:spcPct val="35000"/>
            </a:spcAft>
            <a:buNone/>
          </a:pPr>
          <a:r>
            <a:rPr lang="en-GB" sz="2000" b="0" kern="1200" noProof="0" dirty="0">
              <a:latin typeface="Roboto" panose="02000000000000000000" pitchFamily="2" charset="0"/>
              <a:ea typeface="Roboto" panose="02000000000000000000" pitchFamily="2" charset="0"/>
              <a:cs typeface="Calibri" panose="020F0502020204030204" pitchFamily="34" charset="0"/>
            </a:rPr>
            <a:t>Introduction to trends and innovations</a:t>
          </a:r>
        </a:p>
      </dsp:txBody>
      <dsp:txXfrm>
        <a:off x="464619" y="315550"/>
        <a:ext cx="6787858" cy="631429"/>
      </dsp:txXfrm>
    </dsp:sp>
    <dsp:sp modelId="{353760D2-E5BB-4308-B127-A053385FD751}">
      <dsp:nvSpPr>
        <dsp:cNvPr id="0" name=""/>
        <dsp:cNvSpPr/>
      </dsp:nvSpPr>
      <dsp:spPr>
        <a:xfrm>
          <a:off x="69976" y="236621"/>
          <a:ext cx="789286" cy="7892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C329EF3-A78B-49E3-B6D0-943BE2A8B676}">
      <dsp:nvSpPr>
        <dsp:cNvPr id="0" name=""/>
        <dsp:cNvSpPr/>
      </dsp:nvSpPr>
      <dsp:spPr>
        <a:xfrm>
          <a:off x="826632" y="1262859"/>
          <a:ext cx="6425845" cy="6314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197" tIns="50800" rIns="50800" bIns="50800" numCol="1" spcCol="1270" rtlCol="0" anchor="ctr" anchorCtr="0">
          <a:noAutofit/>
        </a:bodyPr>
        <a:lstStyle/>
        <a:p>
          <a:pPr marL="0" lvl="0" indent="0" algn="l" defTabSz="889000" rtl="0">
            <a:lnSpc>
              <a:spcPct val="90000"/>
            </a:lnSpc>
            <a:spcBef>
              <a:spcPct val="0"/>
            </a:spcBef>
            <a:spcAft>
              <a:spcPct val="35000"/>
            </a:spcAft>
            <a:buNone/>
          </a:pPr>
          <a:r>
            <a:rPr lang="en-gb" sz="2000" kern="1200" noProof="0" dirty="0">
              <a:latin typeface="Roboto" panose="02000000000000000000" pitchFamily="2" charset="0"/>
              <a:ea typeface="Roboto" panose="02000000000000000000" pitchFamily="2" charset="0"/>
              <a:cs typeface="Calibri" panose="020F0502020204030204" pitchFamily="34" charset="0"/>
            </a:rPr>
            <a:t>Exercise</a:t>
          </a:r>
          <a:endParaRPr lang="de-DE" sz="2000" kern="1200" noProof="0" dirty="0">
            <a:latin typeface="Roboto" panose="02000000000000000000" pitchFamily="2" charset="0"/>
            <a:ea typeface="Roboto" panose="02000000000000000000" pitchFamily="2" charset="0"/>
            <a:cs typeface="Calibri" panose="020F0502020204030204" pitchFamily="34" charset="0"/>
          </a:endParaRPr>
        </a:p>
      </dsp:txBody>
      <dsp:txXfrm>
        <a:off x="826632" y="1262859"/>
        <a:ext cx="6425845" cy="631429"/>
      </dsp:txXfrm>
    </dsp:sp>
    <dsp:sp modelId="{68E3B2EA-25E6-4B47-9FAE-8813B1B7A920}">
      <dsp:nvSpPr>
        <dsp:cNvPr id="0" name=""/>
        <dsp:cNvSpPr/>
      </dsp:nvSpPr>
      <dsp:spPr>
        <a:xfrm>
          <a:off x="431989" y="1183930"/>
          <a:ext cx="789286" cy="7892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6958EB-AC13-4254-A49D-C03A4BCBDD8E}">
      <dsp:nvSpPr>
        <dsp:cNvPr id="0" name=""/>
        <dsp:cNvSpPr/>
      </dsp:nvSpPr>
      <dsp:spPr>
        <a:xfrm>
          <a:off x="826632" y="2210167"/>
          <a:ext cx="6425845" cy="6314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197" tIns="50800" rIns="50800" bIns="50800" numCol="1" spcCol="1270" rtlCol="0" anchor="ctr" anchorCtr="0">
          <a:noAutofit/>
        </a:bodyPr>
        <a:lstStyle/>
        <a:p>
          <a:pPr marL="0" lvl="0" indent="0" algn="l" defTabSz="889000" rtl="0">
            <a:lnSpc>
              <a:spcPct val="90000"/>
            </a:lnSpc>
            <a:spcBef>
              <a:spcPct val="0"/>
            </a:spcBef>
            <a:spcAft>
              <a:spcPct val="35000"/>
            </a:spcAft>
            <a:buNone/>
          </a:pPr>
          <a:r>
            <a:rPr lang="en-gb" sz="2000" kern="1200" noProof="0" dirty="0">
              <a:latin typeface="Roboto" panose="02000000000000000000" pitchFamily="2" charset="0"/>
              <a:ea typeface="Roboto" panose="02000000000000000000" pitchFamily="2" charset="0"/>
              <a:cs typeface="Calibri" panose="020F0502020204030204" pitchFamily="34" charset="0"/>
            </a:rPr>
            <a:t>Discussion of results</a:t>
          </a:r>
        </a:p>
      </dsp:txBody>
      <dsp:txXfrm>
        <a:off x="826632" y="2210167"/>
        <a:ext cx="6425845" cy="631429"/>
      </dsp:txXfrm>
    </dsp:sp>
    <dsp:sp modelId="{7D0738C9-3765-47B0-AD63-163CC4C3DB5F}">
      <dsp:nvSpPr>
        <dsp:cNvPr id="0" name=""/>
        <dsp:cNvSpPr/>
      </dsp:nvSpPr>
      <dsp:spPr>
        <a:xfrm>
          <a:off x="431989" y="2131238"/>
          <a:ext cx="789286" cy="7892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C2740A3-8C2D-4653-8257-5F4873F4B7D6}">
      <dsp:nvSpPr>
        <dsp:cNvPr id="0" name=""/>
        <dsp:cNvSpPr/>
      </dsp:nvSpPr>
      <dsp:spPr>
        <a:xfrm>
          <a:off x="464619" y="3157475"/>
          <a:ext cx="6787858" cy="63142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1197" tIns="50800" rIns="50800" bIns="50800" numCol="1" spcCol="1270" rtlCol="0" anchor="ctr" anchorCtr="0">
          <a:noAutofit/>
        </a:bodyPr>
        <a:lstStyle/>
        <a:p>
          <a:pPr marL="0" lvl="0" indent="0" algn="l" defTabSz="889000" rtl="0">
            <a:lnSpc>
              <a:spcPct val="90000"/>
            </a:lnSpc>
            <a:spcBef>
              <a:spcPct val="0"/>
            </a:spcBef>
            <a:spcAft>
              <a:spcPct val="35000"/>
            </a:spcAft>
            <a:buNone/>
          </a:pPr>
          <a:r>
            <a:rPr lang="en-gb" sz="2000" kern="1200" noProof="0" dirty="0">
              <a:latin typeface="Roboto" panose="02000000000000000000" pitchFamily="2" charset="0"/>
              <a:ea typeface="Roboto" panose="02000000000000000000" pitchFamily="2" charset="0"/>
              <a:cs typeface="Calibri" panose="020F0502020204030204" pitchFamily="34" charset="0"/>
            </a:rPr>
            <a:t>Overview trends and innovations in logistics</a:t>
          </a:r>
        </a:p>
      </dsp:txBody>
      <dsp:txXfrm>
        <a:off x="464619" y="3157475"/>
        <a:ext cx="6787858" cy="631429"/>
      </dsp:txXfrm>
    </dsp:sp>
    <dsp:sp modelId="{778CB8F3-48B0-485B-8F03-E61C740FAFB1}">
      <dsp:nvSpPr>
        <dsp:cNvPr id="0" name=""/>
        <dsp:cNvSpPr/>
      </dsp:nvSpPr>
      <dsp:spPr>
        <a:xfrm>
          <a:off x="69976" y="3078547"/>
          <a:ext cx="789286" cy="78928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defTabSz="912410" eaLnBrk="0" hangingPunct="0">
              <a:defRPr sz="1200">
                <a:cs typeface="+mn-cs"/>
              </a:defRPr>
            </a:lvl1pPr>
          </a:lstStyle>
          <a:p>
            <a:pPr>
              <a:defRPr/>
            </a:pPr>
            <a:endParaRPr lang="de-DE"/>
          </a:p>
        </p:txBody>
      </p:sp>
      <p:sp>
        <p:nvSpPr>
          <p:cNvPr id="9219" name="Rectangle 3"/>
          <p:cNvSpPr>
            <a:spLocks noGrp="1" noChangeArrowheads="1"/>
          </p:cNvSpPr>
          <p:nvPr>
            <p:ph type="dt" sz="quarter" idx="1"/>
          </p:nvPr>
        </p:nvSpPr>
        <p:spPr bwMode="auto">
          <a:xfrm>
            <a:off x="3858113"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algn="r" defTabSz="912410" eaLnBrk="0" hangingPunct="0">
              <a:defRPr sz="1200">
                <a:cs typeface="+mn-cs"/>
              </a:defRPr>
            </a:lvl1pPr>
          </a:lstStyle>
          <a:p>
            <a:pPr>
              <a:defRPr/>
            </a:pPr>
            <a:endParaRPr lang="de-DE"/>
          </a:p>
        </p:txBody>
      </p:sp>
      <p:sp>
        <p:nvSpPr>
          <p:cNvPr id="9220" name="Rectangle 4"/>
          <p:cNvSpPr>
            <a:spLocks noGrp="1" noChangeArrowheads="1"/>
          </p:cNvSpPr>
          <p:nvPr>
            <p:ph type="ftr" sz="quarter" idx="2"/>
          </p:nvPr>
        </p:nvSpPr>
        <p:spPr bwMode="auto">
          <a:xfrm>
            <a:off x="2"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defTabSz="912410" eaLnBrk="0" hangingPunct="0">
              <a:defRPr sz="1200">
                <a:cs typeface="+mn-cs"/>
              </a:defRPr>
            </a:lvl1pPr>
          </a:lstStyle>
          <a:p>
            <a:pPr>
              <a:defRPr/>
            </a:pPr>
            <a:endParaRPr lang="de-DE"/>
          </a:p>
        </p:txBody>
      </p:sp>
      <p:sp>
        <p:nvSpPr>
          <p:cNvPr id="9221" name="Rectangle 5"/>
          <p:cNvSpPr>
            <a:spLocks noGrp="1" noChangeArrowheads="1"/>
          </p:cNvSpPr>
          <p:nvPr>
            <p:ph type="sldNum" sz="quarter" idx="3"/>
          </p:nvPr>
        </p:nvSpPr>
        <p:spPr bwMode="auto">
          <a:xfrm>
            <a:off x="3858113"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algn="r" defTabSz="912410" eaLnBrk="0" hangingPunct="0">
              <a:defRPr sz="1200">
                <a:cs typeface="+mn-cs"/>
              </a:defRPr>
            </a:lvl1pPr>
          </a:lstStyle>
          <a:p>
            <a:pPr>
              <a:defRPr/>
            </a:pPr>
            <a:fld id="{1BFD0BE3-ABD5-4F23-9F07-0BB04094623D}" type="slidenum">
              <a:rPr lang="de-DE"/>
              <a:pPr>
                <a:defRPr/>
              </a:pPr>
              <a:t>‹Nr.›</a:t>
            </a:fld>
            <a:endParaRPr lang="de-DE"/>
          </a:p>
        </p:txBody>
      </p:sp>
    </p:spTree>
    <p:extLst>
      <p:ext uri="{BB962C8B-B14F-4D97-AF65-F5344CB8AC3E}">
        <p14:creationId xmlns:p14="http://schemas.microsoft.com/office/powerpoint/2010/main" val="215544654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defTabSz="912410" eaLnBrk="0" hangingPunct="0">
              <a:defRPr sz="1200">
                <a:cs typeface="+mn-cs"/>
              </a:defRPr>
            </a:lvl1pPr>
          </a:lstStyle>
          <a:p>
            <a:pPr>
              <a:defRPr/>
            </a:pPr>
            <a:endParaRPr lang="de-DE"/>
          </a:p>
        </p:txBody>
      </p:sp>
      <p:sp>
        <p:nvSpPr>
          <p:cNvPr id="4099" name="Rectangle 3"/>
          <p:cNvSpPr>
            <a:spLocks noGrp="1" noChangeArrowheads="1"/>
          </p:cNvSpPr>
          <p:nvPr>
            <p:ph type="dt" idx="1"/>
          </p:nvPr>
        </p:nvSpPr>
        <p:spPr bwMode="auto">
          <a:xfrm>
            <a:off x="3858113"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algn="r" defTabSz="912410" eaLnBrk="0" hangingPunct="0">
              <a:defRPr sz="1200">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22338"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7435" y="4721438"/>
            <a:ext cx="4993923" cy="4473185"/>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2"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defTabSz="912410" eaLnBrk="0" hangingPunct="0">
              <a:defRPr sz="1200">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8113"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algn="r" defTabSz="912410" eaLnBrk="0" hangingPunct="0">
              <a:defRPr sz="1200">
                <a:cs typeface="+mn-cs"/>
              </a:defRPr>
            </a:lvl1pPr>
          </a:lstStyle>
          <a:p>
            <a:pPr>
              <a:defRPr/>
            </a:pPr>
            <a:fld id="{9AFA9AEE-FE61-4DBB-A806-AB901D07C4F2}" type="slidenum">
              <a:rPr lang="de-DE"/>
              <a:pPr>
                <a:defRPr/>
              </a:pPr>
              <a:t>‹Nr.›</a:t>
            </a:fld>
            <a:endParaRPr lang="de-DE"/>
          </a:p>
        </p:txBody>
      </p:sp>
    </p:spTree>
    <p:extLst>
      <p:ext uri="{BB962C8B-B14F-4D97-AF65-F5344CB8AC3E}">
        <p14:creationId xmlns:p14="http://schemas.microsoft.com/office/powerpoint/2010/main" val="298814338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List_of_largest_technology_companies_by_revenue" TargetMode="External"/><Relationship Id="rId7" Type="http://schemas.openxmlformats.org/officeDocument/2006/relationships/hyperlink" Target="https://de.wikipedia.org/wiki/Apple_Watc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wikipedia.org/wiki/IPad" TargetMode="External"/><Relationship Id="rId5" Type="http://schemas.openxmlformats.org/officeDocument/2006/relationships/hyperlink" Target="https://de.wikipedia.org/wiki/IPhone" TargetMode="External"/><Relationship Id="rId4" Type="http://schemas.openxmlformats.org/officeDocument/2006/relationships/hyperlink" Target="https://de.wikipedia.org/wiki/IPo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9908335E-C3E7-40AD-8775-5841D3CC371A}" type="slidenum">
              <a:rPr lang="de-DE" smtClean="0"/>
              <a:pPr>
                <a:defRPr/>
              </a:pPr>
              <a:t>1</a:t>
            </a:fld>
            <a:endParaRPr lang="de-DE"/>
          </a:p>
        </p:txBody>
      </p:sp>
      <p:sp>
        <p:nvSpPr>
          <p:cNvPr id="5" name="Kopfzeilenplatzhalter 4"/>
          <p:cNvSpPr>
            <a:spLocks noGrp="1"/>
          </p:cNvSpPr>
          <p:nvPr>
            <p:ph type="hdr" sz="quarter" idx="11"/>
          </p:nvPr>
        </p:nvSpPr>
        <p:spPr/>
        <p:txBody>
          <a:bodyPr/>
          <a:lstStyle/>
          <a:p>
            <a:pPr>
              <a:defRPr/>
            </a:pPr>
            <a:endParaRPr lang="de-DE"/>
          </a:p>
        </p:txBody>
      </p:sp>
    </p:spTree>
    <p:extLst>
      <p:ext uri="{BB962C8B-B14F-4D97-AF65-F5344CB8AC3E}">
        <p14:creationId xmlns:p14="http://schemas.microsoft.com/office/powerpoint/2010/main" val="390654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Lithium-ion batteries: Smart phones</a:t>
            </a:r>
          </a:p>
          <a:p>
            <a:r>
              <a:rPr lang="en-GB" noProof="0" dirty="0"/>
              <a:t>tempered glass: glass-bottom bridges</a:t>
            </a:r>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10</a:t>
            </a:fld>
            <a:endParaRPr lang="de-DE"/>
          </a:p>
        </p:txBody>
      </p:sp>
    </p:spTree>
    <p:extLst>
      <p:ext uri="{BB962C8B-B14F-4D97-AF65-F5344CB8AC3E}">
        <p14:creationId xmlns:p14="http://schemas.microsoft.com/office/powerpoint/2010/main" val="260672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11</a:t>
            </a:fld>
            <a:endParaRPr lang="de-DE"/>
          </a:p>
        </p:txBody>
      </p:sp>
    </p:spTree>
    <p:extLst>
      <p:ext uri="{BB962C8B-B14F-4D97-AF65-F5344CB8AC3E}">
        <p14:creationId xmlns:p14="http://schemas.microsoft.com/office/powerpoint/2010/main" val="206733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12</a:t>
            </a:fld>
            <a:endParaRPr lang="de-DE"/>
          </a:p>
        </p:txBody>
      </p:sp>
    </p:spTree>
    <p:extLst>
      <p:ext uri="{BB962C8B-B14F-4D97-AF65-F5344CB8AC3E}">
        <p14:creationId xmlns:p14="http://schemas.microsoft.com/office/powerpoint/2010/main" val="282281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13</a:t>
            </a:fld>
            <a:endParaRPr lang="de-DE"/>
          </a:p>
        </p:txBody>
      </p:sp>
    </p:spTree>
    <p:extLst>
      <p:ext uri="{BB962C8B-B14F-4D97-AF65-F5344CB8AC3E}">
        <p14:creationId xmlns:p14="http://schemas.microsoft.com/office/powerpoint/2010/main" val="339370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14</a:t>
            </a:fld>
            <a:endParaRPr lang="de-DE"/>
          </a:p>
        </p:txBody>
      </p:sp>
    </p:spTree>
    <p:extLst>
      <p:ext uri="{BB962C8B-B14F-4D97-AF65-F5344CB8AC3E}">
        <p14:creationId xmlns:p14="http://schemas.microsoft.com/office/powerpoint/2010/main" val="43795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15</a:t>
            </a:fld>
            <a:endParaRPr lang="de-DE"/>
          </a:p>
        </p:txBody>
      </p:sp>
    </p:spTree>
    <p:extLst>
      <p:ext uri="{BB962C8B-B14F-4D97-AF65-F5344CB8AC3E}">
        <p14:creationId xmlns:p14="http://schemas.microsoft.com/office/powerpoint/2010/main" val="315824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2</a:t>
            </a:fld>
            <a:endParaRPr lang="de-DE"/>
          </a:p>
        </p:txBody>
      </p:sp>
    </p:spTree>
    <p:extLst>
      <p:ext uri="{BB962C8B-B14F-4D97-AF65-F5344CB8AC3E}">
        <p14:creationId xmlns:p14="http://schemas.microsoft.com/office/powerpoint/2010/main" val="309718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3</a:t>
            </a:fld>
            <a:endParaRPr lang="de-DE"/>
          </a:p>
        </p:txBody>
      </p:sp>
    </p:spTree>
    <p:extLst>
      <p:ext uri="{BB962C8B-B14F-4D97-AF65-F5344CB8AC3E}">
        <p14:creationId xmlns:p14="http://schemas.microsoft.com/office/powerpoint/2010/main" val="57833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4</a:t>
            </a:fld>
            <a:endParaRPr lang="de-DE"/>
          </a:p>
        </p:txBody>
      </p:sp>
    </p:spTree>
    <p:extLst>
      <p:ext uri="{BB962C8B-B14F-4D97-AF65-F5344CB8AC3E}">
        <p14:creationId xmlns:p14="http://schemas.microsoft.com/office/powerpoint/2010/main" val="204532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effectLst/>
                <a:latin typeface="g_d0_f1"/>
              </a:rPr>
              <a:t>The Austrian economist Joseph Schumpeter is regarded as one of the greatest economists of the first half of the twentieth century.</a:t>
            </a:r>
          </a:p>
          <a:p>
            <a:r>
              <a:rPr lang="en-US" dirty="0">
                <a:effectLst/>
                <a:latin typeface="g_d0_f1"/>
              </a:rPr>
              <a:t>His concepts of innovation and entrepreneurship are still of great importance today.</a:t>
            </a:r>
          </a:p>
          <a:p>
            <a:endParaRPr lang="en-US" dirty="0">
              <a:effectLst/>
              <a:latin typeface="g_d0_f1"/>
            </a:endParaRPr>
          </a:p>
          <a:p>
            <a:r>
              <a:rPr lang="en-US" dirty="0">
                <a:effectLst/>
                <a:latin typeface="Times New Roman" panose="02020603050405020304" pitchFamily="18" charset="0"/>
              </a:rPr>
              <a:t>In 1934, Schumpeter added a definition of “innovation,” or “development,”</a:t>
            </a:r>
            <a:br>
              <a:rPr lang="en-US" dirty="0"/>
            </a:br>
            <a:r>
              <a:rPr lang="en-US" dirty="0">
                <a:effectLst/>
                <a:latin typeface="Times New Roman" panose="02020603050405020304" pitchFamily="18" charset="0"/>
              </a:rPr>
              <a:t>as “new combinations” of new or existing knowledge, resources, equipment,</a:t>
            </a:r>
            <a:br>
              <a:rPr lang="en-US" dirty="0"/>
            </a:br>
            <a:r>
              <a:rPr lang="en-US" dirty="0">
                <a:effectLst/>
                <a:latin typeface="Times New Roman" panose="02020603050405020304" pitchFamily="18" charset="0"/>
              </a:rPr>
              <a:t>and other factors. He pointed out that innovation needs to be distinguished from</a:t>
            </a:r>
            <a:br>
              <a:rPr lang="en-US" dirty="0"/>
            </a:br>
            <a:r>
              <a:rPr lang="en-US" dirty="0">
                <a:effectLst/>
                <a:latin typeface="Times New Roman" panose="02020603050405020304" pitchFamily="18" charset="0"/>
              </a:rPr>
              <a:t>invention. The reason why Schumpeter stressed this difference is that he saw</a:t>
            </a:r>
            <a:br>
              <a:rPr lang="en-US" dirty="0"/>
            </a:br>
            <a:r>
              <a:rPr lang="en-US" dirty="0">
                <a:effectLst/>
                <a:latin typeface="Times New Roman" panose="02020603050405020304" pitchFamily="18" charset="0"/>
              </a:rPr>
              <a:t>innovation as a specific social activity, or “function,” carried out within the eco-</a:t>
            </a:r>
            <a:br>
              <a:rPr lang="en-US" dirty="0"/>
            </a:br>
            <a:r>
              <a:rPr lang="en-US" dirty="0">
                <a:effectLst/>
                <a:latin typeface="Times New Roman" panose="02020603050405020304" pitchFamily="18" charset="0"/>
              </a:rPr>
              <a:t>nomic sphere and with a commercial purpose, while inventions in principle can</a:t>
            </a:r>
            <a:br>
              <a:rPr lang="en-US" dirty="0"/>
            </a:br>
            <a:r>
              <a:rPr lang="en-US" dirty="0">
                <a:effectLst/>
                <a:latin typeface="Times New Roman" panose="02020603050405020304" pitchFamily="18" charset="0"/>
              </a:rPr>
              <a:t>be carried out everywhere and without any intent of commercialization. Thus,</a:t>
            </a:r>
            <a:br>
              <a:rPr lang="en-US" dirty="0"/>
            </a:br>
            <a:r>
              <a:rPr lang="en-US" dirty="0">
                <a:effectLst/>
                <a:latin typeface="Times New Roman" panose="02020603050405020304" pitchFamily="18" charset="0"/>
              </a:rPr>
              <a:t>for Schumpeter, innovations are novel combinations of knowledge, resources,</a:t>
            </a:r>
            <a:br>
              <a:rPr lang="en-US" dirty="0"/>
            </a:br>
            <a:r>
              <a:rPr lang="en-US" dirty="0">
                <a:effectLst/>
                <a:latin typeface="Times New Roman" panose="02020603050405020304" pitchFamily="18" charset="0"/>
              </a:rPr>
              <a:t>etc. subject to attempts at commercialization—it is essentially the process</a:t>
            </a:r>
            <a:br>
              <a:rPr lang="en-US" dirty="0"/>
            </a:br>
            <a:r>
              <a:rPr lang="en-US" dirty="0">
                <a:effectLst/>
                <a:latin typeface="Times New Roman" panose="02020603050405020304" pitchFamily="18" charset="0"/>
              </a:rPr>
              <a:t>through which new ideas are generated and put into commercial practice.</a:t>
            </a:r>
            <a:endParaRPr lang="de-DE" dirty="0"/>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5</a:t>
            </a:fld>
            <a:endParaRPr lang="de-DE"/>
          </a:p>
        </p:txBody>
      </p:sp>
    </p:spTree>
    <p:extLst>
      <p:ext uri="{BB962C8B-B14F-4D97-AF65-F5344CB8AC3E}">
        <p14:creationId xmlns:p14="http://schemas.microsoft.com/office/powerpoint/2010/main" val="352806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a:t>
            </a:r>
            <a:r>
              <a:rPr lang="en-US" dirty="0" err="1"/>
              <a:t>pple</a:t>
            </a:r>
            <a:r>
              <a:rPr lang="en-US" dirty="0"/>
              <a:t> is the </a:t>
            </a:r>
            <a:r>
              <a:rPr lang="en-US" u="none" dirty="0">
                <a:solidFill>
                  <a:schemeClr val="tx1"/>
                </a:solidFill>
                <a:hlinkClick r:id="rId3" tooltip="List of largest technology companies by revenue">
                  <a:extLst>
                    <a:ext uri="{A12FA001-AC4F-418D-AE19-62706E023703}">
                      <ahyp:hlinkClr xmlns:ahyp="http://schemas.microsoft.com/office/drawing/2018/hyperlinkcolor" val="tx"/>
                    </a:ext>
                  </a:extLst>
                </a:hlinkClick>
              </a:rPr>
              <a:t>largest technology company</a:t>
            </a:r>
            <a:r>
              <a:rPr lang="en-US" u="none" dirty="0">
                <a:solidFill>
                  <a:schemeClr val="tx1"/>
                </a:solidFill>
              </a:rPr>
              <a:t> </a:t>
            </a:r>
            <a:r>
              <a:rPr lang="en-US" dirty="0"/>
              <a:t>by revenue, </a:t>
            </a:r>
            <a:r>
              <a:rPr lang="de-DE" dirty="0" err="1"/>
              <a:t>founded</a:t>
            </a:r>
            <a:r>
              <a:rPr lang="de-DE" dirty="0"/>
              <a:t> 1976 </a:t>
            </a:r>
            <a:r>
              <a:rPr lang="de-DE" dirty="0" err="1"/>
              <a:t>as</a:t>
            </a:r>
            <a:r>
              <a:rPr lang="de-DE" dirty="0"/>
              <a:t> </a:t>
            </a:r>
            <a:r>
              <a:rPr lang="de-DE" dirty="0" err="1"/>
              <a:t>producer</a:t>
            </a:r>
            <a:r>
              <a:rPr lang="de-DE" dirty="0"/>
              <a:t> </a:t>
            </a:r>
            <a:r>
              <a:rPr lang="de-DE" dirty="0" err="1"/>
              <a:t>of</a:t>
            </a:r>
            <a:r>
              <a:rPr lang="de-DE" dirty="0"/>
              <a:t> personal </a:t>
            </a:r>
            <a:r>
              <a:rPr lang="de-DE" dirty="0" err="1"/>
              <a:t>computers</a:t>
            </a:r>
            <a:r>
              <a:rPr lang="de-DE" dirty="0"/>
              <a:t> - </a:t>
            </a:r>
          </a:p>
          <a:p>
            <a:r>
              <a:rPr lang="de-DE" dirty="0">
                <a:hlinkClick r:id="rId4" tooltip="IPod"/>
              </a:rPr>
              <a:t>iPods</a:t>
            </a:r>
            <a:r>
              <a:rPr lang="de-DE" dirty="0"/>
              <a:t> (2001), des </a:t>
            </a:r>
            <a:r>
              <a:rPr lang="de-DE" dirty="0">
                <a:hlinkClick r:id="rId5" tooltip="IPhone"/>
              </a:rPr>
              <a:t>iPhones</a:t>
            </a:r>
            <a:r>
              <a:rPr lang="de-DE" dirty="0"/>
              <a:t> (2007), des </a:t>
            </a:r>
            <a:r>
              <a:rPr lang="de-DE" dirty="0">
                <a:hlinkClick r:id="rId6" tooltip="IPad"/>
              </a:rPr>
              <a:t>iPads</a:t>
            </a:r>
            <a:r>
              <a:rPr lang="de-DE" dirty="0"/>
              <a:t> (2010) und der </a:t>
            </a:r>
            <a:r>
              <a:rPr lang="de-DE" dirty="0">
                <a:hlinkClick r:id="rId7" tooltip="Apple Watch"/>
              </a:rPr>
              <a:t>Apple Watch</a:t>
            </a:r>
            <a:r>
              <a:rPr lang="de-DE" dirty="0"/>
              <a:t> (2014) </a:t>
            </a:r>
          </a:p>
          <a:p>
            <a:endParaRPr lang="de-DE" dirty="0"/>
          </a:p>
          <a:p>
            <a:r>
              <a:rPr lang="de-DE" dirty="0" err="1"/>
              <a:t>Rollaboard</a:t>
            </a:r>
            <a:r>
              <a:rPr lang="de-DE" dirty="0"/>
              <a:t>: 1987</a:t>
            </a:r>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6</a:t>
            </a:fld>
            <a:endParaRPr lang="de-DE"/>
          </a:p>
        </p:txBody>
      </p:sp>
    </p:spTree>
    <p:extLst>
      <p:ext uri="{BB962C8B-B14F-4D97-AF65-F5344CB8AC3E}">
        <p14:creationId xmlns:p14="http://schemas.microsoft.com/office/powerpoint/2010/main" val="309604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7</a:t>
            </a:fld>
            <a:endParaRPr lang="de-DE"/>
          </a:p>
        </p:txBody>
      </p:sp>
    </p:spTree>
    <p:extLst>
      <p:ext uri="{BB962C8B-B14F-4D97-AF65-F5344CB8AC3E}">
        <p14:creationId xmlns:p14="http://schemas.microsoft.com/office/powerpoint/2010/main" val="185631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In1979, Sony launched its first Walkman. Sony invented the market for mobile music.</a:t>
            </a:r>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8</a:t>
            </a:fld>
            <a:endParaRPr lang="de-DE"/>
          </a:p>
        </p:txBody>
      </p:sp>
    </p:spTree>
    <p:extLst>
      <p:ext uri="{BB962C8B-B14F-4D97-AF65-F5344CB8AC3E}">
        <p14:creationId xmlns:p14="http://schemas.microsoft.com/office/powerpoint/2010/main" val="362556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In1979, Sony launched its first Walkman. Sony invented the market for mobile music.</a:t>
            </a:r>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9</a:t>
            </a:fld>
            <a:endParaRPr lang="de-DE"/>
          </a:p>
        </p:txBody>
      </p:sp>
    </p:spTree>
    <p:extLst>
      <p:ext uri="{BB962C8B-B14F-4D97-AF65-F5344CB8AC3E}">
        <p14:creationId xmlns:p14="http://schemas.microsoft.com/office/powerpoint/2010/main" val="344069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5" name="Rectangle 14"/>
          <p:cNvSpPr>
            <a:spLocks noChangeArrowheads="1"/>
          </p:cNvSpPr>
          <p:nvPr/>
        </p:nvSpPr>
        <p:spPr bwMode="auto">
          <a:xfrm>
            <a:off x="395289" y="6237288"/>
            <a:ext cx="331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de-AT" sz="1200" b="1" dirty="0"/>
          </a:p>
        </p:txBody>
      </p:sp>
    </p:spTree>
    <p:extLst>
      <p:ext uri="{BB962C8B-B14F-4D97-AF65-F5344CB8AC3E}">
        <p14:creationId xmlns:p14="http://schemas.microsoft.com/office/powerpoint/2010/main" val="88074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Inhaltsplatzhalter 2"/>
          <p:cNvSpPr>
            <a:spLocks noGrp="1"/>
          </p:cNvSpPr>
          <p:nvPr>
            <p:ph idx="1"/>
          </p:nvPr>
        </p:nvSpPr>
        <p:spPr/>
        <p:txBody>
          <a:bodyPr>
            <a:normAutofit/>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63C0A43B-8D7A-4BF3-AF08-0370C40388B0}" type="slidenum">
              <a:rPr lang="de-DE"/>
              <a:pPr>
                <a:defRPr/>
              </a:pPr>
              <a:t>‹Nr.›</a:t>
            </a:fld>
            <a:endParaRPr lang="de-DE" dirty="0"/>
          </a:p>
        </p:txBody>
      </p:sp>
    </p:spTree>
    <p:extLst>
      <p:ext uri="{BB962C8B-B14F-4D97-AF65-F5344CB8AC3E}">
        <p14:creationId xmlns:p14="http://schemas.microsoft.com/office/powerpoint/2010/main" val="410407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atin typeface="Roboto" panose="02000000000000000000" pitchFamily="2" charset="0"/>
                <a:ea typeface="Roboto" panose="02000000000000000000" pitchFamily="2" charset="0"/>
                <a:cs typeface="Roboto" panose="02000000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4"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5" name="Rectangle 6"/>
          <p:cNvSpPr>
            <a:spLocks noGrp="1" noChangeArrowheads="1"/>
          </p:cNvSpPr>
          <p:nvPr>
            <p:ph type="sldNum" sz="quarter" idx="11"/>
          </p:nvPr>
        </p:nvSpPr>
        <p:spPr>
          <a:ln/>
        </p:spPr>
        <p:txBody>
          <a:bodyPr/>
          <a:lstStyle>
            <a:lvl1pPr>
              <a:defRPr/>
            </a:lvl1pPr>
          </a:lstStyle>
          <a:p>
            <a:pPr>
              <a:defRPr/>
            </a:pPr>
            <a:fld id="{F53C090D-A29D-4C44-B3E7-2EF8E578D99E}" type="slidenum">
              <a:rPr lang="de-DE"/>
              <a:pPr>
                <a:defRPr/>
              </a:pPr>
              <a:t>‹Nr.›</a:t>
            </a:fld>
            <a:endParaRPr lang="de-DE" dirty="0"/>
          </a:p>
        </p:txBody>
      </p:sp>
    </p:spTree>
    <p:extLst>
      <p:ext uri="{BB962C8B-B14F-4D97-AF65-F5344CB8AC3E}">
        <p14:creationId xmlns:p14="http://schemas.microsoft.com/office/powerpoint/2010/main" val="28620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4" name="Rectangle 6"/>
          <p:cNvSpPr>
            <a:spLocks noGrp="1" noChangeArrowheads="1"/>
          </p:cNvSpPr>
          <p:nvPr>
            <p:ph type="sldNum" sz="quarter" idx="11"/>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fld id="{5CEA891C-96FD-4A22-AD5D-43ED8E67156D}" type="slidenum">
              <a:rPr lang="de-DE" smtClean="0"/>
              <a:pPr>
                <a:defRPr/>
              </a:pPr>
              <a:t>‹Nr.›</a:t>
            </a:fld>
            <a:endParaRPr lang="de-DE" dirty="0"/>
          </a:p>
        </p:txBody>
      </p:sp>
    </p:spTree>
    <p:extLst>
      <p:ext uri="{BB962C8B-B14F-4D97-AF65-F5344CB8AC3E}">
        <p14:creationId xmlns:p14="http://schemas.microsoft.com/office/powerpoint/2010/main" val="215927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3" name="Rectangle 6"/>
          <p:cNvSpPr>
            <a:spLocks noGrp="1" noChangeArrowheads="1"/>
          </p:cNvSpPr>
          <p:nvPr>
            <p:ph type="sldNum" sz="quarter" idx="11"/>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fld id="{E035C777-E53A-4F93-BC90-1786086ACB42}" type="slidenum">
              <a:rPr lang="de-DE" smtClean="0"/>
              <a:pPr>
                <a:defRPr/>
              </a:pPr>
              <a:t>‹Nr.›</a:t>
            </a:fld>
            <a:endParaRPr lang="de-DE" dirty="0"/>
          </a:p>
        </p:txBody>
      </p:sp>
    </p:spTree>
    <p:extLst>
      <p:ext uri="{BB962C8B-B14F-4D97-AF65-F5344CB8AC3E}">
        <p14:creationId xmlns:p14="http://schemas.microsoft.com/office/powerpoint/2010/main" val="30337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5" name="Rectangle 14"/>
          <p:cNvSpPr>
            <a:spLocks noChangeArrowheads="1"/>
          </p:cNvSpPr>
          <p:nvPr/>
        </p:nvSpPr>
        <p:spPr bwMode="auto">
          <a:xfrm>
            <a:off x="395288" y="6237288"/>
            <a:ext cx="331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de-AT" sz="1200" b="1" dirty="0"/>
          </a:p>
        </p:txBody>
      </p:sp>
      <p:sp>
        <p:nvSpPr>
          <p:cNvPr id="25602" name="Rectangle 2"/>
          <p:cNvSpPr>
            <a:spLocks noGrp="1" noChangeArrowheads="1"/>
          </p:cNvSpPr>
          <p:nvPr>
            <p:ph type="ctrTitle"/>
          </p:nvPr>
        </p:nvSpPr>
        <p:spPr>
          <a:xfrm>
            <a:off x="0" y="1556792"/>
            <a:ext cx="9144000" cy="1152128"/>
          </a:xfrm>
          <a:solidFill>
            <a:srgbClr val="1F3B5F"/>
          </a:solidFill>
        </p:spPr>
        <p:txBody>
          <a:bodyPr/>
          <a:lstStyle>
            <a:lvl1pPr algn="ctr">
              <a:defRPr sz="2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de-AT" noProof="0" dirty="0"/>
              <a:t>Titelmasterformat durch Klicken bearbeiten</a:t>
            </a:r>
          </a:p>
        </p:txBody>
      </p:sp>
      <p:sp>
        <p:nvSpPr>
          <p:cNvPr id="25603" name="Rectangle 3"/>
          <p:cNvSpPr>
            <a:spLocks noGrp="1" noChangeArrowheads="1"/>
          </p:cNvSpPr>
          <p:nvPr>
            <p:ph type="subTitle" idx="1"/>
          </p:nvPr>
        </p:nvSpPr>
        <p:spPr>
          <a:xfrm>
            <a:off x="2484438" y="3429000"/>
            <a:ext cx="4392612" cy="1273175"/>
          </a:xfrm>
        </p:spPr>
        <p:txBody>
          <a:bodyPr/>
          <a:lstStyle>
            <a:lvl1pPr marL="0" indent="0" algn="ctr">
              <a:buFontTx/>
              <a:buNone/>
              <a:defRPr sz="1200" b="1">
                <a:latin typeface="Roboto" panose="02000000000000000000" pitchFamily="2" charset="0"/>
                <a:ea typeface="Roboto" panose="02000000000000000000" pitchFamily="2" charset="0"/>
                <a:cs typeface="Roboto" panose="02000000000000000000" pitchFamily="2" charset="0"/>
              </a:defRPr>
            </a:lvl1pPr>
          </a:lstStyle>
          <a:p>
            <a:pPr lvl="0"/>
            <a:r>
              <a:rPr lang="de-AT" noProof="0" dirty="0"/>
              <a:t>Formatvorlage des Untertitelmasters durch Klicken bearbeiten</a:t>
            </a:r>
          </a:p>
        </p:txBody>
      </p:sp>
    </p:spTree>
    <p:extLst>
      <p:ext uri="{BB962C8B-B14F-4D97-AF65-F5344CB8AC3E}">
        <p14:creationId xmlns:p14="http://schemas.microsoft.com/office/powerpoint/2010/main" val="1226117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9" y="260350"/>
            <a:ext cx="57610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85800" y="1412877"/>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9" name="Rectangle 5"/>
          <p:cNvSpPr>
            <a:spLocks noGrp="1" noChangeArrowheads="1"/>
          </p:cNvSpPr>
          <p:nvPr>
            <p:ph type="ftr" sz="quarter" idx="3"/>
          </p:nvPr>
        </p:nvSpPr>
        <p:spPr bwMode="auto">
          <a:xfrm>
            <a:off x="685801" y="6248400"/>
            <a:ext cx="6262688" cy="457200"/>
          </a:xfrm>
          <a:prstGeom prst="rect">
            <a:avLst/>
          </a:prstGeom>
          <a:noFill/>
          <a:ln>
            <a:noFill/>
          </a:ln>
        </p:spPr>
        <p:txBody>
          <a:bodyPr vert="horz" wrap="square" lIns="91440" tIns="45720" rIns="91440" bIns="45720" numCol="1" anchor="t" anchorCtr="0" compatLnSpc="1">
            <a:prstTxWarp prst="textNoShape">
              <a:avLst/>
            </a:prstTxWarp>
          </a:bodyPr>
          <a:lstStyle>
            <a:lvl1pPr algn="l" eaLnBrk="0" hangingPunct="0">
              <a:defRPr sz="1400">
                <a:latin typeface="Roboto" panose="02000000000000000000" pitchFamily="2" charset="0"/>
                <a:ea typeface="Roboto" panose="02000000000000000000" pitchFamily="2" charset="0"/>
                <a:cs typeface="Roboto" panose="02000000000000000000" pitchFamily="2" charset="0"/>
              </a:defRPr>
            </a:lvl1pPr>
          </a:lstStyle>
          <a:p>
            <a:pPr>
              <a:defRPr/>
            </a:pPr>
            <a:endParaRPr lang="de-DE" dirty="0"/>
          </a:p>
          <a:p>
            <a:pPr>
              <a:defRPr/>
            </a:pPr>
            <a:endParaRPr lang="de-DE" dirty="0"/>
          </a:p>
        </p:txBody>
      </p:sp>
      <p:sp>
        <p:nvSpPr>
          <p:cNvPr id="1030" name="Rectangle 6"/>
          <p:cNvSpPr>
            <a:spLocks noGrp="1" noChangeArrowheads="1"/>
          </p:cNvSpPr>
          <p:nvPr>
            <p:ph type="sldNum" sz="quarter" idx="4"/>
          </p:nvPr>
        </p:nvSpPr>
        <p:spPr bwMode="auto">
          <a:xfrm>
            <a:off x="7164388" y="6248400"/>
            <a:ext cx="1293812"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400">
                <a:latin typeface="Roboto" panose="02000000000000000000" pitchFamily="2" charset="0"/>
                <a:ea typeface="Roboto" panose="02000000000000000000" pitchFamily="2" charset="0"/>
                <a:cs typeface="Roboto" panose="02000000000000000000" pitchFamily="2" charset="0"/>
              </a:defRPr>
            </a:lvl1pPr>
          </a:lstStyle>
          <a:p>
            <a:pPr>
              <a:defRPr/>
            </a:pPr>
            <a:fld id="{F364431B-19B5-4D66-8782-58849A1CA6F2}" type="slidenum">
              <a:rPr lang="de-DE" smtClean="0"/>
              <a:pPr>
                <a:defRPr/>
              </a:pPr>
              <a:t>‹Nr.›</a:t>
            </a:fld>
            <a:endParaRPr lang="de-DE" dirty="0"/>
          </a:p>
        </p:txBody>
      </p:sp>
      <p:sp>
        <p:nvSpPr>
          <p:cNvPr id="2" name="Rectangle 7"/>
          <p:cNvSpPr>
            <a:spLocks noChangeArrowheads="1"/>
          </p:cNvSpPr>
          <p:nvPr/>
        </p:nvSpPr>
        <p:spPr bwMode="auto">
          <a:xfrm>
            <a:off x="685800" y="62484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sz="1400">
              <a:solidFill>
                <a:schemeClr val="bg2"/>
              </a:solidFill>
            </a:endParaRPr>
          </a:p>
        </p:txBody>
      </p:sp>
      <p:sp>
        <p:nvSpPr>
          <p:cNvPr id="10" name="Rectangle 9">
            <a:extLst>
              <a:ext uri="{FF2B5EF4-FFF2-40B4-BE49-F238E27FC236}">
                <a16:creationId xmlns:a16="http://schemas.microsoft.com/office/drawing/2014/main" id="{49282DAC-813D-BC47-9BFA-8E65A6FEA8B3}"/>
              </a:ext>
            </a:extLst>
          </p:cNvPr>
          <p:cNvSpPr>
            <a:spLocks noChangeArrowheads="1"/>
          </p:cNvSpPr>
          <p:nvPr userDrawn="1"/>
        </p:nvSpPr>
        <p:spPr bwMode="auto">
          <a:xfrm>
            <a:off x="0" y="260648"/>
            <a:ext cx="762000" cy="864000"/>
          </a:xfrm>
          <a:prstGeom prst="rect">
            <a:avLst/>
          </a:prstGeom>
          <a:solidFill>
            <a:srgbClr val="00AAF5"/>
          </a:solidFill>
          <a:ln>
            <a:noFill/>
          </a:ln>
        </p:spPr>
        <p:txBody>
          <a:bodyPr wrap="none" anchor="ctr"/>
          <a:lstStyle/>
          <a:p>
            <a:pPr algn="ctr" eaLnBrk="0" hangingPunct="0"/>
            <a:endParaRPr lang="de-AT" sz="2400"/>
          </a:p>
        </p:txBody>
      </p:sp>
    </p:spTree>
  </p:cSld>
  <p:clrMap bg1="lt1" tx1="dk1" bg2="lt2" tx2="dk2" accent1="accent1" accent2="accent2" accent3="accent3" accent4="accent4" accent5="accent5" accent6="accent6" hlink="hlink" folHlink="folHlink"/>
  <p:sldLayoutIdLst>
    <p:sldLayoutId id="2147483686" r:id="rId1"/>
    <p:sldLayoutId id="2147483669" r:id="rId2"/>
    <p:sldLayoutId id="2147483670" r:id="rId3"/>
    <p:sldLayoutId id="2147483673" r:id="rId4"/>
    <p:sldLayoutId id="2147483674" r:id="rId5"/>
    <p:sldLayoutId id="2147483687" r:id="rId6"/>
  </p:sldLayoutIdLst>
  <p:hf hdr="0" dt="0"/>
  <p:txStyles>
    <p:titleStyle>
      <a:lvl1pPr algn="l" rtl="0" eaLnBrk="0" fontAlgn="base" hangingPunct="0">
        <a:spcBef>
          <a:spcPct val="0"/>
        </a:spcBef>
        <a:spcAft>
          <a:spcPct val="0"/>
        </a:spcAft>
        <a:defRPr sz="3200">
          <a:solidFill>
            <a:srgbClr val="1F3B5F"/>
          </a:solidFill>
          <a:latin typeface="Roboto" panose="02000000000000000000" pitchFamily="2" charset="0"/>
          <a:ea typeface="Roboto" panose="02000000000000000000" pitchFamily="2" charset="0"/>
          <a:cs typeface="Roboto" panose="02000000000000000000" pitchFamily="2" charset="0"/>
        </a:defRPr>
      </a:lvl1pPr>
      <a:lvl2pPr algn="l" rtl="0" eaLnBrk="0" fontAlgn="base" hangingPunct="0">
        <a:spcBef>
          <a:spcPct val="0"/>
        </a:spcBef>
        <a:spcAft>
          <a:spcPct val="0"/>
        </a:spcAft>
        <a:defRPr sz="3200">
          <a:solidFill>
            <a:schemeClr val="accent1"/>
          </a:solidFill>
          <a:latin typeface="Arial" charset="0"/>
          <a:ea typeface="ＭＳ Ｐゴシック" pitchFamily="34" charset="-128"/>
        </a:defRPr>
      </a:lvl2pPr>
      <a:lvl3pPr algn="l" rtl="0" eaLnBrk="0" fontAlgn="base" hangingPunct="0">
        <a:spcBef>
          <a:spcPct val="0"/>
        </a:spcBef>
        <a:spcAft>
          <a:spcPct val="0"/>
        </a:spcAft>
        <a:defRPr sz="3200">
          <a:solidFill>
            <a:schemeClr val="accent1"/>
          </a:solidFill>
          <a:latin typeface="Arial" charset="0"/>
          <a:ea typeface="ＭＳ Ｐゴシック" pitchFamily="34" charset="-128"/>
        </a:defRPr>
      </a:lvl3pPr>
      <a:lvl4pPr algn="l" rtl="0" eaLnBrk="0" fontAlgn="base" hangingPunct="0">
        <a:spcBef>
          <a:spcPct val="0"/>
        </a:spcBef>
        <a:spcAft>
          <a:spcPct val="0"/>
        </a:spcAft>
        <a:defRPr sz="3200">
          <a:solidFill>
            <a:schemeClr val="accent1"/>
          </a:solidFill>
          <a:latin typeface="Arial" charset="0"/>
          <a:ea typeface="ＭＳ Ｐゴシック" pitchFamily="34" charset="-128"/>
        </a:defRPr>
      </a:lvl4pPr>
      <a:lvl5pPr algn="l" rtl="0" eaLnBrk="0" fontAlgn="base" hangingPunct="0">
        <a:spcBef>
          <a:spcPct val="0"/>
        </a:spcBef>
        <a:spcAft>
          <a:spcPct val="0"/>
        </a:spcAft>
        <a:defRPr sz="3200">
          <a:solidFill>
            <a:schemeClr val="accent1"/>
          </a:solidFill>
          <a:latin typeface="Arial" charset="0"/>
          <a:ea typeface="ＭＳ Ｐゴシック" pitchFamily="34" charset="-128"/>
        </a:defRPr>
      </a:lvl5pPr>
      <a:lvl6pPr marL="457200" algn="l" rtl="0" fontAlgn="base">
        <a:spcBef>
          <a:spcPct val="0"/>
        </a:spcBef>
        <a:spcAft>
          <a:spcPct val="0"/>
        </a:spcAft>
        <a:defRPr sz="3200">
          <a:solidFill>
            <a:schemeClr val="accent1"/>
          </a:solidFill>
          <a:latin typeface="Arial" charset="0"/>
          <a:ea typeface="ＭＳ Ｐゴシック" pitchFamily="34" charset="-128"/>
        </a:defRPr>
      </a:lvl6pPr>
      <a:lvl7pPr marL="914400" algn="l" rtl="0" fontAlgn="base">
        <a:spcBef>
          <a:spcPct val="0"/>
        </a:spcBef>
        <a:spcAft>
          <a:spcPct val="0"/>
        </a:spcAft>
        <a:defRPr sz="3200">
          <a:solidFill>
            <a:schemeClr val="accent1"/>
          </a:solidFill>
          <a:latin typeface="Arial" charset="0"/>
          <a:ea typeface="ＭＳ Ｐゴシック" pitchFamily="34" charset="-128"/>
        </a:defRPr>
      </a:lvl7pPr>
      <a:lvl8pPr marL="1371600" algn="l" rtl="0" fontAlgn="base">
        <a:spcBef>
          <a:spcPct val="0"/>
        </a:spcBef>
        <a:spcAft>
          <a:spcPct val="0"/>
        </a:spcAft>
        <a:defRPr sz="3200">
          <a:solidFill>
            <a:schemeClr val="accent1"/>
          </a:solidFill>
          <a:latin typeface="Arial" charset="0"/>
          <a:ea typeface="ＭＳ Ｐゴシック" pitchFamily="34" charset="-128"/>
        </a:defRPr>
      </a:lvl8pPr>
      <a:lvl9pPr marL="1828800" algn="l" rtl="0" fontAlgn="base">
        <a:spcBef>
          <a:spcPct val="0"/>
        </a:spcBef>
        <a:spcAft>
          <a:spcPct val="0"/>
        </a:spcAft>
        <a:defRPr sz="3200">
          <a:solidFill>
            <a:schemeClr val="accent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rtl="0" eaLnBrk="0" fontAlgn="base" hangingPunct="0">
        <a:spcBef>
          <a:spcPct val="20000"/>
        </a:spcBef>
        <a:spcAft>
          <a:spcPct val="0"/>
        </a:spcAft>
        <a:buChar char="•"/>
        <a:defRPr sz="24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B29C065-B9C8-EEE8-7812-3DE122CC8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48264" y="620688"/>
            <a:ext cx="1255395" cy="962025"/>
          </a:xfrm>
          <a:prstGeom prst="rect">
            <a:avLst/>
          </a:prstGeom>
        </p:spPr>
      </p:pic>
      <p:sp>
        <p:nvSpPr>
          <p:cNvPr id="4" name="Abgerundetes Rechteck 3">
            <a:extLst>
              <a:ext uri="{FF2B5EF4-FFF2-40B4-BE49-F238E27FC236}">
                <a16:creationId xmlns:a16="http://schemas.microsoft.com/office/drawing/2014/main" id="{ACC1539F-B740-4B41-0A38-A4B76BC2DD08}"/>
              </a:ext>
            </a:extLst>
          </p:cNvPr>
          <p:cNvSpPr/>
          <p:nvPr/>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Arial" pitchFamily="34" charset="0"/>
                <a:cs typeface="Arial" pitchFamily="34" charset="0"/>
              </a:rPr>
              <a:t>Trends and Innovations</a:t>
            </a:r>
            <a:br>
              <a:rPr lang="en-US" sz="3600" b="1" dirty="0">
                <a:solidFill>
                  <a:schemeClr val="tx1"/>
                </a:solidFill>
                <a:latin typeface="Arial" pitchFamily="34" charset="0"/>
                <a:cs typeface="Arial" pitchFamily="34" charset="0"/>
              </a:rPr>
            </a:br>
            <a:r>
              <a:rPr lang="en-US" sz="3600" b="1" dirty="0">
                <a:solidFill>
                  <a:schemeClr val="tx1"/>
                </a:solidFill>
                <a:latin typeface="Arial" pitchFamily="34" charset="0"/>
                <a:cs typeface="Arial" pitchFamily="34" charset="0"/>
              </a:rPr>
              <a:t>in Logistics</a:t>
            </a:r>
            <a:endParaRPr lang="en-GB" sz="3600" b="1" dirty="0">
              <a:solidFill>
                <a:schemeClr val="tx1"/>
              </a:solidFill>
              <a:latin typeface="Arial" pitchFamily="34" charset="0"/>
              <a:cs typeface="Arial" pitchFamily="34" charset="0"/>
            </a:endParaRPr>
          </a:p>
        </p:txBody>
      </p:sp>
      <p:pic>
        <p:nvPicPr>
          <p:cNvPr id="5" name="Picture 2" descr="E:\FH\Arbeit\Logos\RERoad.png">
            <a:extLst>
              <a:ext uri="{FF2B5EF4-FFF2-40B4-BE49-F238E27FC236}">
                <a16:creationId xmlns:a16="http://schemas.microsoft.com/office/drawing/2014/main" id="{D5EAF8D4-D3EA-BB72-B923-FC816357053C}"/>
              </a:ext>
            </a:extLst>
          </p:cNvPr>
          <p:cNvPicPr>
            <a:picLocks noChangeAspect="1" noChangeArrowheads="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1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Input innovations</a:t>
            </a:r>
          </a:p>
        </p:txBody>
      </p:sp>
      <p:sp>
        <p:nvSpPr>
          <p:cNvPr id="5" name="Inhaltsplatzhalter 2">
            <a:extLst>
              <a:ext uri="{FF2B5EF4-FFF2-40B4-BE49-F238E27FC236}">
                <a16:creationId xmlns:a16="http://schemas.microsoft.com/office/drawing/2014/main" id="{DC21A30D-52BF-54A1-290F-8CC6935D1D22}"/>
              </a:ext>
            </a:extLst>
          </p:cNvPr>
          <p:cNvSpPr txBox="1">
            <a:spLocks/>
          </p:cNvSpPr>
          <p:nvPr/>
        </p:nvSpPr>
        <p:spPr bwMode="auto">
          <a:xfrm>
            <a:off x="828387" y="1556792"/>
            <a:ext cx="7630616" cy="865188"/>
          </a:xfrm>
          <a:prstGeom prst="rect">
            <a:avLst/>
          </a:prstGeom>
          <a:ln w="9525" cap="flat" cmpd="sng" algn="ctr">
            <a:solidFill>
              <a:srgbClr val="1F3B5F"/>
            </a:solidFill>
            <a:prstDash val="solid"/>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dk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cs typeface="+mn-cs"/>
              </a:rPr>
              <a:t>Input innovations </a:t>
            </a:r>
            <a:r>
              <a:rPr kumimoji="0" lang="en-US" sz="2000" b="0" i="0" u="none" strike="noStrike" kern="1200" cap="none" spc="0" normalizeH="0" baseline="0" noProof="0" dirty="0">
                <a:ln>
                  <a:noFill/>
                </a:ln>
                <a:solidFill>
                  <a:srgbClr val="000000"/>
                </a:solidFill>
                <a:effectLst/>
                <a:uLnTx/>
                <a:uFillTx/>
                <a:cs typeface="+mn-cs"/>
              </a:rPr>
              <a:t>are based on the use of new materials, forms of energy, components, property rights or new knowledge.</a:t>
            </a:r>
            <a:endParaRPr kumimoji="0" lang="de-DE" sz="2000" b="0" i="0" u="none" strike="noStrike" kern="1200" cap="none" spc="0" normalizeH="0" baseline="0" noProof="0" dirty="0">
              <a:ln>
                <a:noFill/>
              </a:ln>
              <a:solidFill>
                <a:srgbClr val="000000"/>
              </a:solidFill>
              <a:effectLst/>
              <a:uLnTx/>
              <a:uFillTx/>
              <a:cs typeface="+mn-cs"/>
            </a:endParaRPr>
          </a:p>
          <a:p>
            <a:endParaRPr lang="en-US" sz="2000" kern="1200" dirty="0"/>
          </a:p>
          <a:p>
            <a:endParaRPr lang="en-US" sz="2000" kern="1200" dirty="0"/>
          </a:p>
          <a:p>
            <a:endParaRPr lang="de-DE" sz="2000" kern="1200" dirty="0"/>
          </a:p>
        </p:txBody>
      </p:sp>
      <p:pic>
        <p:nvPicPr>
          <p:cNvPr id="6" name="Grafik 5">
            <a:extLst>
              <a:ext uri="{FF2B5EF4-FFF2-40B4-BE49-F238E27FC236}">
                <a16:creationId xmlns:a16="http://schemas.microsoft.com/office/drawing/2014/main" id="{C28873F8-C8EC-27C0-5AC1-B78F3D0D0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796" y="2985130"/>
            <a:ext cx="3011207" cy="2150862"/>
          </a:xfrm>
          <a:prstGeom prst="rect">
            <a:avLst/>
          </a:prstGeom>
        </p:spPr>
      </p:pic>
      <p:sp>
        <p:nvSpPr>
          <p:cNvPr id="8" name="Textfeld 7">
            <a:extLst>
              <a:ext uri="{FF2B5EF4-FFF2-40B4-BE49-F238E27FC236}">
                <a16:creationId xmlns:a16="http://schemas.microsoft.com/office/drawing/2014/main" id="{89B68514-1DF0-FE74-A428-FC1B48C276B6}"/>
              </a:ext>
            </a:extLst>
          </p:cNvPr>
          <p:cNvSpPr txBox="1"/>
          <p:nvPr/>
        </p:nvSpPr>
        <p:spPr>
          <a:xfrm>
            <a:off x="14005" y="6562482"/>
            <a:ext cx="8316416" cy="276999"/>
          </a:xfrm>
          <a:prstGeom prst="rect">
            <a:avLst/>
          </a:prstGeom>
          <a:noFill/>
        </p:spPr>
        <p:txBody>
          <a:bodyPr wrap="square" rtlCol="0">
            <a:spAutoFit/>
          </a:bodyPr>
          <a:lstStyle/>
          <a:p>
            <a:r>
              <a:rPr lang="de-DE" sz="600" dirty="0" err="1">
                <a:latin typeface="Roboto" panose="02000000000000000000" pitchFamily="2" charset="0"/>
                <a:ea typeface="Roboto" panose="02000000000000000000" pitchFamily="2" charset="0"/>
              </a:rPr>
              <a:t>Source.https</a:t>
            </a:r>
            <a:r>
              <a:rPr lang="de-DE" sz="600" dirty="0">
                <a:latin typeface="Roboto" panose="02000000000000000000" pitchFamily="2" charset="0"/>
                <a:ea typeface="Roboto" panose="02000000000000000000" pitchFamily="2" charset="0"/>
              </a:rPr>
              <a:t>://link.springer.com/chapter/10.1007/978-981-10-0983-9_56; https://www.green-salamander.de/innovationstypen-was-ist-neu/; https://www.spiegel.de/panorama/gesellschaft/vietnam-oeffnet-wohl-laengste-glasbruecke-der-welt-tief-ins-glas-schauen-a-ccf0b37e-f919-4360-ad3b-79a6a84aaced; https://ul.org/research/electrochemical-safety/getting-started-electrochemical-safety/what-are-lithium-ion</a:t>
            </a:r>
          </a:p>
        </p:txBody>
      </p:sp>
      <p:pic>
        <p:nvPicPr>
          <p:cNvPr id="10" name="Grafik 9" descr="Ein Bild, das draußen enthält.&#10;&#10;Automatisch generierte Beschreibung">
            <a:extLst>
              <a:ext uri="{FF2B5EF4-FFF2-40B4-BE49-F238E27FC236}">
                <a16:creationId xmlns:a16="http://schemas.microsoft.com/office/drawing/2014/main" id="{C21C6307-7340-BA8F-323E-461970B96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954083"/>
            <a:ext cx="4239708" cy="2383717"/>
          </a:xfrm>
          <a:prstGeom prst="rect">
            <a:avLst/>
          </a:prstGeom>
        </p:spPr>
      </p:pic>
    </p:spTree>
    <p:extLst>
      <p:ext uri="{BB962C8B-B14F-4D97-AF65-F5344CB8AC3E}">
        <p14:creationId xmlns:p14="http://schemas.microsoft.com/office/powerpoint/2010/main" val="358307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Exercise - Aims</a:t>
            </a:r>
          </a:p>
        </p:txBody>
      </p:sp>
      <p:grpSp>
        <p:nvGrpSpPr>
          <p:cNvPr id="9" name="Gruppieren 8">
            <a:extLst>
              <a:ext uri="{FF2B5EF4-FFF2-40B4-BE49-F238E27FC236}">
                <a16:creationId xmlns:a16="http://schemas.microsoft.com/office/drawing/2014/main" id="{5BA33EB4-F372-3ECE-4F7B-DF3BE3A5E0FA}"/>
              </a:ext>
            </a:extLst>
          </p:cNvPr>
          <p:cNvGrpSpPr/>
          <p:nvPr/>
        </p:nvGrpSpPr>
        <p:grpSpPr>
          <a:xfrm>
            <a:off x="827584" y="1916832"/>
            <a:ext cx="7848872" cy="3816423"/>
            <a:chOff x="1181911" y="2174456"/>
            <a:chExt cx="9326865" cy="3793311"/>
          </a:xfrm>
        </p:grpSpPr>
        <p:sp>
          <p:nvSpPr>
            <p:cNvPr id="10" name="Rechteck 9">
              <a:extLst>
                <a:ext uri="{FF2B5EF4-FFF2-40B4-BE49-F238E27FC236}">
                  <a16:creationId xmlns:a16="http://schemas.microsoft.com/office/drawing/2014/main" id="{5C07931D-5555-D061-4980-07371B4B2383}"/>
                </a:ext>
              </a:extLst>
            </p:cNvPr>
            <p:cNvSpPr/>
            <p:nvPr/>
          </p:nvSpPr>
          <p:spPr>
            <a:xfrm>
              <a:off x="1181911" y="2174456"/>
              <a:ext cx="9326865"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Textfeld 10">
              <a:extLst>
                <a:ext uri="{FF2B5EF4-FFF2-40B4-BE49-F238E27FC236}">
                  <a16:creationId xmlns:a16="http://schemas.microsoft.com/office/drawing/2014/main" id="{C6F5A4FE-2E91-D2E8-A963-C8A13FB566AB}"/>
                </a:ext>
              </a:extLst>
            </p:cNvPr>
            <p:cNvSpPr txBox="1"/>
            <p:nvPr/>
          </p:nvSpPr>
          <p:spPr>
            <a:xfrm>
              <a:off x="1463966" y="2424625"/>
              <a:ext cx="4338593" cy="292452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We identify and analyze innovations in logistics.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90000"/>
                </a:lnSpc>
                <a:spcBef>
                  <a:spcPts val="0"/>
                </a:spcBef>
                <a:spcAft>
                  <a:spcPts val="120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Discover various innovations in logistics</a:t>
              </a:r>
            </a:p>
            <a:p>
              <a:pPr marL="0" marR="0" lvl="0" indent="0" defTabSz="457200" eaLnBrk="1" fontAlgn="auto" latinLnBrk="0" hangingPunct="1">
                <a:lnSpc>
                  <a:spcPct val="90000"/>
                </a:lnSpc>
                <a:spcBef>
                  <a:spcPts val="0"/>
                </a:spcBef>
                <a:spcAft>
                  <a:spcPts val="120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Train how to gather and evaluate information</a:t>
              </a:r>
            </a:p>
            <a:p>
              <a:pPr marL="0" marR="0" lvl="0" indent="0" defTabSz="457200" eaLnBrk="1" fontAlgn="auto" latinLnBrk="0" hangingPunct="1">
                <a:lnSpc>
                  <a:spcPct val="90000"/>
                </a:lnSpc>
                <a:spcBef>
                  <a:spcPts val="0"/>
                </a:spcBef>
                <a:spcAft>
                  <a:spcPts val="120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Work in teams and utilize diverse backgrounds</a:t>
              </a:r>
            </a:p>
          </p:txBody>
        </p:sp>
        <p:pic>
          <p:nvPicPr>
            <p:cNvPr id="12" name="Picture 2" descr="Analyse, Automatisierung, Geschäft, Mann">
              <a:extLst>
                <a:ext uri="{FF2B5EF4-FFF2-40B4-BE49-F238E27FC236}">
                  <a16:creationId xmlns:a16="http://schemas.microsoft.com/office/drawing/2014/main" id="{4F17B751-560F-64CE-78AB-888836BB62A8}"/>
                </a:ext>
              </a:extLst>
            </p:cNvPr>
            <p:cNvPicPr>
              <a:picLocks noChangeAspect="1" noChangeArrowheads="1"/>
            </p:cNvPicPr>
            <p:nvPr/>
          </p:nvPicPr>
          <p:blipFill>
            <a:blip r:embed="rId3">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370176" y="4071111"/>
              <a:ext cx="1647712" cy="16156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665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Exercise - Steps</a:t>
            </a:r>
          </a:p>
        </p:txBody>
      </p:sp>
      <p:grpSp>
        <p:nvGrpSpPr>
          <p:cNvPr id="3" name="Gruppieren 2">
            <a:extLst>
              <a:ext uri="{FF2B5EF4-FFF2-40B4-BE49-F238E27FC236}">
                <a16:creationId xmlns:a16="http://schemas.microsoft.com/office/drawing/2014/main" id="{9C64DE00-38C0-10CB-AC75-482ECAC498A9}"/>
              </a:ext>
            </a:extLst>
          </p:cNvPr>
          <p:cNvGrpSpPr/>
          <p:nvPr/>
        </p:nvGrpSpPr>
        <p:grpSpPr>
          <a:xfrm>
            <a:off x="828777" y="1916832"/>
            <a:ext cx="7934038" cy="3537056"/>
            <a:chOff x="1181911" y="1881276"/>
            <a:chExt cx="9828179" cy="4332515"/>
          </a:xfrm>
        </p:grpSpPr>
        <p:sp>
          <p:nvSpPr>
            <p:cNvPr id="5" name="Rechteck 4">
              <a:extLst>
                <a:ext uri="{FF2B5EF4-FFF2-40B4-BE49-F238E27FC236}">
                  <a16:creationId xmlns:a16="http://schemas.microsoft.com/office/drawing/2014/main" id="{B2F77134-112B-74C1-8EE3-B78120AF1C5F}"/>
                </a:ext>
              </a:extLst>
            </p:cNvPr>
            <p:cNvSpPr/>
            <p:nvPr/>
          </p:nvSpPr>
          <p:spPr>
            <a:xfrm>
              <a:off x="1181911" y="2420480"/>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Textfeld 5">
              <a:extLst>
                <a:ext uri="{FF2B5EF4-FFF2-40B4-BE49-F238E27FC236}">
                  <a16:creationId xmlns:a16="http://schemas.microsoft.com/office/drawing/2014/main" id="{29BF938E-BDB0-75A1-ADC8-BC9264FC17B6}"/>
                </a:ext>
              </a:extLst>
            </p:cNvPr>
            <p:cNvSpPr txBox="1"/>
            <p:nvPr/>
          </p:nvSpPr>
          <p:spPr>
            <a:xfrm>
              <a:off x="1181911" y="1881276"/>
              <a:ext cx="2719153"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Identify</a:t>
              </a:r>
            </a:p>
          </p:txBody>
        </p:sp>
        <p:sp>
          <p:nvSpPr>
            <p:cNvPr id="7" name="Textfeld 6">
              <a:extLst>
                <a:ext uri="{FF2B5EF4-FFF2-40B4-BE49-F238E27FC236}">
                  <a16:creationId xmlns:a16="http://schemas.microsoft.com/office/drawing/2014/main" id="{3756A15B-4D35-767B-B6CE-0FEBB3EF0167}"/>
                </a:ext>
              </a:extLst>
            </p:cNvPr>
            <p:cNvSpPr txBox="1"/>
            <p:nvPr/>
          </p:nvSpPr>
          <p:spPr>
            <a:xfrm>
              <a:off x="4736423" y="1881276"/>
              <a:ext cx="2719152"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Analyze</a:t>
              </a:r>
            </a:p>
          </p:txBody>
        </p:sp>
        <p:sp>
          <p:nvSpPr>
            <p:cNvPr id="8" name="Textfeld 7">
              <a:extLst>
                <a:ext uri="{FF2B5EF4-FFF2-40B4-BE49-F238E27FC236}">
                  <a16:creationId xmlns:a16="http://schemas.microsoft.com/office/drawing/2014/main" id="{1F10E4D4-8492-6789-73A0-6802A14A402F}"/>
                </a:ext>
              </a:extLst>
            </p:cNvPr>
            <p:cNvSpPr txBox="1"/>
            <p:nvPr/>
          </p:nvSpPr>
          <p:spPr>
            <a:xfrm>
              <a:off x="8290933" y="1881277"/>
              <a:ext cx="2719151"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Report</a:t>
              </a:r>
            </a:p>
          </p:txBody>
        </p:sp>
        <p:sp>
          <p:nvSpPr>
            <p:cNvPr id="13" name="Gleichschenkliges Dreieck 12">
              <a:extLst>
                <a:ext uri="{FF2B5EF4-FFF2-40B4-BE49-F238E27FC236}">
                  <a16:creationId xmlns:a16="http://schemas.microsoft.com/office/drawing/2014/main" id="{E7638659-6A44-16D4-6C26-578D020E01B0}"/>
                </a:ext>
              </a:extLst>
            </p:cNvPr>
            <p:cNvSpPr/>
            <p:nvPr/>
          </p:nvSpPr>
          <p:spPr>
            <a:xfrm rot="5400000">
              <a:off x="2859398" y="4193297"/>
              <a:ext cx="2918691" cy="212546"/>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4" name="Rechteck 13">
              <a:extLst>
                <a:ext uri="{FF2B5EF4-FFF2-40B4-BE49-F238E27FC236}">
                  <a16:creationId xmlns:a16="http://schemas.microsoft.com/office/drawing/2014/main" id="{1446A5CE-16E1-3D26-268A-89693088564D}"/>
                </a:ext>
              </a:extLst>
            </p:cNvPr>
            <p:cNvSpPr/>
            <p:nvPr/>
          </p:nvSpPr>
          <p:spPr>
            <a:xfrm>
              <a:off x="4736424" y="2402915"/>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5" name="Rechteck 14">
              <a:extLst>
                <a:ext uri="{FF2B5EF4-FFF2-40B4-BE49-F238E27FC236}">
                  <a16:creationId xmlns:a16="http://schemas.microsoft.com/office/drawing/2014/main" id="{F8E831D1-7C19-0019-9B6E-7E7D4FB224C8}"/>
                </a:ext>
              </a:extLst>
            </p:cNvPr>
            <p:cNvSpPr/>
            <p:nvPr/>
          </p:nvSpPr>
          <p:spPr>
            <a:xfrm>
              <a:off x="8290937" y="2402915"/>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6" name="Gleichschenkliges Dreieck 15">
              <a:extLst>
                <a:ext uri="{FF2B5EF4-FFF2-40B4-BE49-F238E27FC236}">
                  <a16:creationId xmlns:a16="http://schemas.microsoft.com/office/drawing/2014/main" id="{B6F3A9AC-7FF1-8407-5DB7-5F171F0F3B38}"/>
                </a:ext>
              </a:extLst>
            </p:cNvPr>
            <p:cNvSpPr/>
            <p:nvPr/>
          </p:nvSpPr>
          <p:spPr>
            <a:xfrm rot="5400000">
              <a:off x="6413911" y="4193297"/>
              <a:ext cx="2918691" cy="212546"/>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7" name="Textfeld 16">
              <a:extLst>
                <a:ext uri="{FF2B5EF4-FFF2-40B4-BE49-F238E27FC236}">
                  <a16:creationId xmlns:a16="http://schemas.microsoft.com/office/drawing/2014/main" id="{755B6710-8B13-CFE0-26E5-D0ACDAE6B8ED}"/>
                </a:ext>
              </a:extLst>
            </p:cNvPr>
            <p:cNvSpPr txBox="1"/>
            <p:nvPr/>
          </p:nvSpPr>
          <p:spPr>
            <a:xfrm>
              <a:off x="1181912" y="2670648"/>
              <a:ext cx="2719152" cy="170589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Identify innovations in logistics.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innovation consider a product or solution that is relatively new and/or is related to relatively new trends and challenges.</a:t>
              </a:r>
            </a:p>
          </p:txBody>
        </p:sp>
        <p:sp>
          <p:nvSpPr>
            <p:cNvPr id="18" name="Textfeld 17">
              <a:extLst>
                <a:ext uri="{FF2B5EF4-FFF2-40B4-BE49-F238E27FC236}">
                  <a16:creationId xmlns:a16="http://schemas.microsoft.com/office/drawing/2014/main" id="{67CD68B7-83E0-1DA8-5A8E-FEE18D6A110D}"/>
                </a:ext>
              </a:extLst>
            </p:cNvPr>
            <p:cNvSpPr txBox="1"/>
            <p:nvPr/>
          </p:nvSpPr>
          <p:spPr>
            <a:xfrm>
              <a:off x="4736423" y="2670648"/>
              <a:ext cx="2719153" cy="229965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Analyze how relevant each innovation is.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As an indicator for an innovation’s relevance consider how much attention it gets. An innovation should be considered as highly relevant, when the level of attention is high and this level is increasing over time.</a:t>
              </a:r>
            </a:p>
          </p:txBody>
        </p:sp>
        <p:sp>
          <p:nvSpPr>
            <p:cNvPr id="19" name="Textfeld 18">
              <a:extLst>
                <a:ext uri="{FF2B5EF4-FFF2-40B4-BE49-F238E27FC236}">
                  <a16:creationId xmlns:a16="http://schemas.microsoft.com/office/drawing/2014/main" id="{32CBC9A0-43E1-11DE-7F34-546C7B02ADF6}"/>
                </a:ext>
              </a:extLst>
            </p:cNvPr>
            <p:cNvSpPr txBox="1"/>
            <p:nvPr/>
          </p:nvSpPr>
          <p:spPr>
            <a:xfrm>
              <a:off x="8290937" y="2670648"/>
              <a:ext cx="2719153" cy="141372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Report the results in a structured way.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Use this framework to structure the innovations:</a:t>
              </a:r>
            </a:p>
          </p:txBody>
        </p:sp>
        <p:grpSp>
          <p:nvGrpSpPr>
            <p:cNvPr id="20" name="Gruppieren 19">
              <a:extLst>
                <a:ext uri="{FF2B5EF4-FFF2-40B4-BE49-F238E27FC236}">
                  <a16:creationId xmlns:a16="http://schemas.microsoft.com/office/drawing/2014/main" id="{48EB19EE-A3A6-AF1B-764B-F1072615824C}"/>
                </a:ext>
              </a:extLst>
            </p:cNvPr>
            <p:cNvGrpSpPr/>
            <p:nvPr/>
          </p:nvGrpSpPr>
          <p:grpSpPr>
            <a:xfrm>
              <a:off x="8586321" y="4122209"/>
              <a:ext cx="2166117" cy="1500841"/>
              <a:chOff x="8508411" y="4122209"/>
              <a:chExt cx="2166117" cy="1500841"/>
            </a:xfrm>
          </p:grpSpPr>
          <p:sp>
            <p:nvSpPr>
              <p:cNvPr id="21" name="Rechteck 20">
                <a:extLst>
                  <a:ext uri="{FF2B5EF4-FFF2-40B4-BE49-F238E27FC236}">
                    <a16:creationId xmlns:a16="http://schemas.microsoft.com/office/drawing/2014/main" id="{59690C41-6F5B-7795-D907-B39D5068BC3F}"/>
                  </a:ext>
                </a:extLst>
              </p:cNvPr>
              <p:cNvSpPr/>
              <p:nvPr/>
            </p:nvSpPr>
            <p:spPr>
              <a:xfrm>
                <a:off x="8508411" y="4122209"/>
                <a:ext cx="2166117" cy="1488481"/>
              </a:xfrm>
              <a:prstGeom prst="rect">
                <a:avLst/>
              </a:prstGeom>
              <a:solidFill>
                <a:sysClr val="window" lastClr="FFFFFF">
                  <a:lumMod val="95000"/>
                </a:sys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endParaRPr>
              </a:p>
            </p:txBody>
          </p:sp>
          <p:cxnSp>
            <p:nvCxnSpPr>
              <p:cNvPr id="22" name="Gerade Verbindung mit Pfeil 21">
                <a:extLst>
                  <a:ext uri="{FF2B5EF4-FFF2-40B4-BE49-F238E27FC236}">
                    <a16:creationId xmlns:a16="http://schemas.microsoft.com/office/drawing/2014/main" id="{C71EED19-70E5-10A2-2043-F596B35A8619}"/>
                  </a:ext>
                </a:extLst>
              </p:cNvPr>
              <p:cNvCxnSpPr>
                <a:cxnSpLocks/>
              </p:cNvCxnSpPr>
              <p:nvPr/>
            </p:nvCxnSpPr>
            <p:spPr>
              <a:xfrm flipH="1">
                <a:off x="8764219" y="4865049"/>
                <a:ext cx="1637996"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23" name="Textfeld 1071">
                <a:extLst>
                  <a:ext uri="{FF2B5EF4-FFF2-40B4-BE49-F238E27FC236}">
                    <a16:creationId xmlns:a16="http://schemas.microsoft.com/office/drawing/2014/main" id="{69C4416A-40B2-0211-66FA-388C8A08C924}"/>
                  </a:ext>
                </a:extLst>
              </p:cNvPr>
              <p:cNvSpPr txBox="1"/>
              <p:nvPr/>
            </p:nvSpPr>
            <p:spPr>
              <a:xfrm>
                <a:off x="9354695" y="4144321"/>
                <a:ext cx="849097" cy="28478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788"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high</a:t>
                </a:r>
              </a:p>
            </p:txBody>
          </p:sp>
          <p:sp>
            <p:nvSpPr>
              <p:cNvPr id="24" name="Textfeld 1072">
                <a:extLst>
                  <a:ext uri="{FF2B5EF4-FFF2-40B4-BE49-F238E27FC236}">
                    <a16:creationId xmlns:a16="http://schemas.microsoft.com/office/drawing/2014/main" id="{FDB5CFD7-3178-679C-0D3D-5A2A05DBF055}"/>
                  </a:ext>
                </a:extLst>
              </p:cNvPr>
              <p:cNvSpPr txBox="1"/>
              <p:nvPr/>
            </p:nvSpPr>
            <p:spPr>
              <a:xfrm>
                <a:off x="9318142" y="5338270"/>
                <a:ext cx="849097" cy="28478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88"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low</a:t>
                </a:r>
              </a:p>
            </p:txBody>
          </p:sp>
          <p:sp>
            <p:nvSpPr>
              <p:cNvPr id="25" name="Textfeld 1073">
                <a:extLst>
                  <a:ext uri="{FF2B5EF4-FFF2-40B4-BE49-F238E27FC236}">
                    <a16:creationId xmlns:a16="http://schemas.microsoft.com/office/drawing/2014/main" id="{7FF1FE2A-CF51-99EB-FC12-1A668AD7EA22}"/>
                  </a:ext>
                </a:extLst>
              </p:cNvPr>
              <p:cNvSpPr txBox="1"/>
              <p:nvPr/>
            </p:nvSpPr>
            <p:spPr>
              <a:xfrm>
                <a:off x="8554626" y="4873838"/>
                <a:ext cx="849097" cy="44644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88"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decreasing</a:t>
                </a:r>
              </a:p>
            </p:txBody>
          </p:sp>
          <p:cxnSp>
            <p:nvCxnSpPr>
              <p:cNvPr id="26" name="Gerade Verbindung mit Pfeil 25">
                <a:extLst>
                  <a:ext uri="{FF2B5EF4-FFF2-40B4-BE49-F238E27FC236}">
                    <a16:creationId xmlns:a16="http://schemas.microsoft.com/office/drawing/2014/main" id="{D2189E65-0231-3050-72EA-EFB8D5599787}"/>
                  </a:ext>
                </a:extLst>
              </p:cNvPr>
              <p:cNvCxnSpPr>
                <a:cxnSpLocks/>
              </p:cNvCxnSpPr>
              <p:nvPr/>
            </p:nvCxnSpPr>
            <p:spPr>
              <a:xfrm rot="16200000" flipH="1">
                <a:off x="8942263" y="4865049"/>
                <a:ext cx="1281907" cy="0"/>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27" name="Textfeld 1076">
                <a:extLst>
                  <a:ext uri="{FF2B5EF4-FFF2-40B4-BE49-F238E27FC236}">
                    <a16:creationId xmlns:a16="http://schemas.microsoft.com/office/drawing/2014/main" id="{EEE31CDE-CE1D-E083-1728-5C1772C842FE}"/>
                  </a:ext>
                </a:extLst>
              </p:cNvPr>
              <p:cNvSpPr txBox="1"/>
              <p:nvPr/>
            </p:nvSpPr>
            <p:spPr>
              <a:xfrm>
                <a:off x="9799901" y="4873838"/>
                <a:ext cx="849097" cy="28478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88"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increasing</a:t>
                </a:r>
              </a:p>
            </p:txBody>
          </p:sp>
          <p:sp>
            <p:nvSpPr>
              <p:cNvPr id="28" name="Textfeld 1085">
                <a:extLst>
                  <a:ext uri="{FF2B5EF4-FFF2-40B4-BE49-F238E27FC236}">
                    <a16:creationId xmlns:a16="http://schemas.microsoft.com/office/drawing/2014/main" id="{51F8B1E7-3677-29D3-78E1-9E3CBB2CBE9B}"/>
                  </a:ext>
                </a:extLst>
              </p:cNvPr>
              <p:cNvSpPr txBox="1"/>
              <p:nvPr/>
            </p:nvSpPr>
            <p:spPr>
              <a:xfrm>
                <a:off x="8619860" y="4322650"/>
                <a:ext cx="849097" cy="59400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472C4"/>
                    </a:solidFill>
                    <a:effectLst/>
                    <a:uLnTx/>
                    <a:uFillTx/>
                    <a:latin typeface="Roboto" panose="02000000000000000000" pitchFamily="2" charset="0"/>
                    <a:ea typeface="Roboto" panose="02000000000000000000" pitchFamily="2" charset="0"/>
                  </a:rPr>
                  <a:t>Level of attention</a:t>
                </a:r>
                <a:endParaRPr kumimoji="0" lang="en-GB" sz="788" b="0" i="0" u="none" strike="noStrike" kern="1200" cap="none" spc="0" normalizeH="0" baseline="0" noProof="0" dirty="0">
                  <a:ln>
                    <a:noFill/>
                  </a:ln>
                  <a:solidFill>
                    <a:srgbClr val="4472C4"/>
                  </a:solidFill>
                  <a:effectLst/>
                  <a:uLnTx/>
                  <a:uFillTx/>
                  <a:latin typeface="Roboto" panose="02000000000000000000" pitchFamily="2" charset="0"/>
                  <a:ea typeface="Roboto" panose="02000000000000000000" pitchFamily="2" charset="0"/>
                </a:endParaRPr>
              </a:p>
            </p:txBody>
          </p:sp>
          <p:sp>
            <p:nvSpPr>
              <p:cNvPr id="29" name="Ellipse 28">
                <a:extLst>
                  <a:ext uri="{FF2B5EF4-FFF2-40B4-BE49-F238E27FC236}">
                    <a16:creationId xmlns:a16="http://schemas.microsoft.com/office/drawing/2014/main" id="{C2D33854-77C9-43EA-A4D2-BC34C267D91A}"/>
                  </a:ext>
                </a:extLst>
              </p:cNvPr>
              <p:cNvSpPr/>
              <p:nvPr/>
            </p:nvSpPr>
            <p:spPr>
              <a:xfrm>
                <a:off x="9855636" y="4432139"/>
                <a:ext cx="75736" cy="75736"/>
              </a:xfrm>
              <a:prstGeom prst="ellipse">
                <a:avLst/>
              </a:prstGeom>
              <a:solidFill>
                <a:srgbClr val="FF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0" name="Ellipse 29">
                <a:extLst>
                  <a:ext uri="{FF2B5EF4-FFF2-40B4-BE49-F238E27FC236}">
                    <a16:creationId xmlns:a16="http://schemas.microsoft.com/office/drawing/2014/main" id="{98E77EEB-237A-8CA7-31C2-D815500AA083}"/>
                  </a:ext>
                </a:extLst>
              </p:cNvPr>
              <p:cNvSpPr/>
              <p:nvPr/>
            </p:nvSpPr>
            <p:spPr>
              <a:xfrm>
                <a:off x="9637394" y="4697352"/>
                <a:ext cx="75736" cy="75736"/>
              </a:xfrm>
              <a:prstGeom prst="ellipse">
                <a:avLst/>
              </a:prstGeom>
              <a:solidFill>
                <a:srgbClr val="FF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1" name="Ellipse 30">
                <a:extLst>
                  <a:ext uri="{FF2B5EF4-FFF2-40B4-BE49-F238E27FC236}">
                    <a16:creationId xmlns:a16="http://schemas.microsoft.com/office/drawing/2014/main" id="{EEC72FDB-532D-7E3E-F8C6-065F9AC8742C}"/>
                  </a:ext>
                </a:extLst>
              </p:cNvPr>
              <p:cNvSpPr/>
              <p:nvPr/>
            </p:nvSpPr>
            <p:spPr>
              <a:xfrm>
                <a:off x="9288332" y="4750939"/>
                <a:ext cx="75736" cy="75736"/>
              </a:xfrm>
              <a:prstGeom prst="ellipse">
                <a:avLst/>
              </a:prstGeom>
              <a:solidFill>
                <a:sysClr val="windowText" lastClr="00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2" name="Ellipse 31">
                <a:extLst>
                  <a:ext uri="{FF2B5EF4-FFF2-40B4-BE49-F238E27FC236}">
                    <a16:creationId xmlns:a16="http://schemas.microsoft.com/office/drawing/2014/main" id="{FFE34B7A-D744-AFED-1832-395D2B90E4F7}"/>
                  </a:ext>
                </a:extLst>
              </p:cNvPr>
              <p:cNvSpPr/>
              <p:nvPr/>
            </p:nvSpPr>
            <p:spPr>
              <a:xfrm>
                <a:off x="9207990" y="5194680"/>
                <a:ext cx="75736" cy="75736"/>
              </a:xfrm>
              <a:prstGeom prst="ellipse">
                <a:avLst/>
              </a:prstGeom>
              <a:solidFill>
                <a:sysClr val="windowText" lastClr="00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3" name="Ellipse 32">
                <a:extLst>
                  <a:ext uri="{FF2B5EF4-FFF2-40B4-BE49-F238E27FC236}">
                    <a16:creationId xmlns:a16="http://schemas.microsoft.com/office/drawing/2014/main" id="{6657CDE8-E73D-5919-CE23-1219CFE846E6}"/>
                  </a:ext>
                </a:extLst>
              </p:cNvPr>
              <p:cNvSpPr/>
              <p:nvPr/>
            </p:nvSpPr>
            <p:spPr>
              <a:xfrm>
                <a:off x="9742690" y="5069695"/>
                <a:ext cx="75736" cy="75736"/>
              </a:xfrm>
              <a:prstGeom prst="ellipse">
                <a:avLst/>
              </a:prstGeom>
              <a:solidFill>
                <a:sysClr val="windowText" lastClr="00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4" name="Ellipse 33">
                <a:extLst>
                  <a:ext uri="{FF2B5EF4-FFF2-40B4-BE49-F238E27FC236}">
                    <a16:creationId xmlns:a16="http://schemas.microsoft.com/office/drawing/2014/main" id="{21060237-05FC-EDEB-9D39-11AA28D9C770}"/>
                  </a:ext>
                </a:extLst>
              </p:cNvPr>
              <p:cNvSpPr/>
              <p:nvPr/>
            </p:nvSpPr>
            <p:spPr>
              <a:xfrm>
                <a:off x="9427744" y="5057889"/>
                <a:ext cx="75736" cy="75736"/>
              </a:xfrm>
              <a:prstGeom prst="ellipse">
                <a:avLst/>
              </a:prstGeom>
              <a:solidFill>
                <a:sysClr val="windowText" lastClr="00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sp>
            <p:nvSpPr>
              <p:cNvPr id="35" name="Ellipse 34">
                <a:extLst>
                  <a:ext uri="{FF2B5EF4-FFF2-40B4-BE49-F238E27FC236}">
                    <a16:creationId xmlns:a16="http://schemas.microsoft.com/office/drawing/2014/main" id="{704AA654-17B3-4BD1-B179-42B9E312AACB}"/>
                  </a:ext>
                </a:extLst>
              </p:cNvPr>
              <p:cNvSpPr/>
              <p:nvPr/>
            </p:nvSpPr>
            <p:spPr>
              <a:xfrm>
                <a:off x="10091503" y="4624040"/>
                <a:ext cx="75736" cy="75736"/>
              </a:xfrm>
              <a:prstGeom prst="ellipse">
                <a:avLst/>
              </a:prstGeom>
              <a:solidFill>
                <a:srgbClr val="FF0000"/>
              </a:solidFill>
              <a:ln w="12700" cap="flat" cmpd="sng" algn="ctr">
                <a:noFill/>
                <a:prstDash val="solid"/>
                <a:miter lim="800000"/>
              </a:ln>
              <a:effectLst/>
            </p:spPr>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endParaRPr>
              </a:p>
            </p:txBody>
          </p:sp>
        </p:grpSp>
      </p:grpSp>
    </p:spTree>
    <p:extLst>
      <p:ext uri="{BB962C8B-B14F-4D97-AF65-F5344CB8AC3E}">
        <p14:creationId xmlns:p14="http://schemas.microsoft.com/office/powerpoint/2010/main" val="266135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Exercise - Tools</a:t>
            </a:r>
          </a:p>
        </p:txBody>
      </p:sp>
      <p:grpSp>
        <p:nvGrpSpPr>
          <p:cNvPr id="2" name="Gruppieren 1">
            <a:extLst>
              <a:ext uri="{FF2B5EF4-FFF2-40B4-BE49-F238E27FC236}">
                <a16:creationId xmlns:a16="http://schemas.microsoft.com/office/drawing/2014/main" id="{186EF97E-9B38-4E8F-84D4-9667E5B4814B}"/>
              </a:ext>
            </a:extLst>
          </p:cNvPr>
          <p:cNvGrpSpPr/>
          <p:nvPr/>
        </p:nvGrpSpPr>
        <p:grpSpPr>
          <a:xfrm>
            <a:off x="827584" y="1844824"/>
            <a:ext cx="7920880" cy="3672408"/>
            <a:chOff x="1181910" y="1881276"/>
            <a:chExt cx="9828181" cy="4332515"/>
          </a:xfrm>
        </p:grpSpPr>
        <p:sp>
          <p:nvSpPr>
            <p:cNvPr id="9" name="Rechteck 8">
              <a:extLst>
                <a:ext uri="{FF2B5EF4-FFF2-40B4-BE49-F238E27FC236}">
                  <a16:creationId xmlns:a16="http://schemas.microsoft.com/office/drawing/2014/main" id="{78FC658C-F9A8-8829-894F-BB8F6717FD13}"/>
                </a:ext>
              </a:extLst>
            </p:cNvPr>
            <p:cNvSpPr/>
            <p:nvPr/>
          </p:nvSpPr>
          <p:spPr>
            <a:xfrm>
              <a:off x="1181912" y="2420480"/>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0" name="Textfeld 9">
              <a:extLst>
                <a:ext uri="{FF2B5EF4-FFF2-40B4-BE49-F238E27FC236}">
                  <a16:creationId xmlns:a16="http://schemas.microsoft.com/office/drawing/2014/main" id="{8B6BBAEC-D9B7-D6AE-0F5E-9B9E34573B0B}"/>
                </a:ext>
              </a:extLst>
            </p:cNvPr>
            <p:cNvSpPr txBox="1"/>
            <p:nvPr/>
          </p:nvSpPr>
          <p:spPr>
            <a:xfrm>
              <a:off x="1181913" y="1881276"/>
              <a:ext cx="2719153"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Identify</a:t>
              </a:r>
            </a:p>
          </p:txBody>
        </p:sp>
        <p:sp>
          <p:nvSpPr>
            <p:cNvPr id="11" name="Textfeld 10">
              <a:extLst>
                <a:ext uri="{FF2B5EF4-FFF2-40B4-BE49-F238E27FC236}">
                  <a16:creationId xmlns:a16="http://schemas.microsoft.com/office/drawing/2014/main" id="{A05D6704-AB2C-3363-8CCC-79CB16098E2D}"/>
                </a:ext>
              </a:extLst>
            </p:cNvPr>
            <p:cNvSpPr txBox="1"/>
            <p:nvPr/>
          </p:nvSpPr>
          <p:spPr>
            <a:xfrm>
              <a:off x="4736425" y="1881276"/>
              <a:ext cx="2719152"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Analyze</a:t>
              </a:r>
            </a:p>
          </p:txBody>
        </p:sp>
        <p:sp>
          <p:nvSpPr>
            <p:cNvPr id="12" name="Textfeld 11">
              <a:extLst>
                <a:ext uri="{FF2B5EF4-FFF2-40B4-BE49-F238E27FC236}">
                  <a16:creationId xmlns:a16="http://schemas.microsoft.com/office/drawing/2014/main" id="{3CBB5BB3-9A84-87CA-871D-28597AEDD667}"/>
                </a:ext>
              </a:extLst>
            </p:cNvPr>
            <p:cNvSpPr txBox="1"/>
            <p:nvPr/>
          </p:nvSpPr>
          <p:spPr>
            <a:xfrm>
              <a:off x="8290934" y="1881277"/>
              <a:ext cx="2719151" cy="4924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Report</a:t>
              </a:r>
            </a:p>
          </p:txBody>
        </p:sp>
        <p:sp>
          <p:nvSpPr>
            <p:cNvPr id="36" name="Gleichschenkliges Dreieck 35">
              <a:extLst>
                <a:ext uri="{FF2B5EF4-FFF2-40B4-BE49-F238E27FC236}">
                  <a16:creationId xmlns:a16="http://schemas.microsoft.com/office/drawing/2014/main" id="{F5341201-F09E-CC41-6505-E4720EEA36EF}"/>
                </a:ext>
              </a:extLst>
            </p:cNvPr>
            <p:cNvSpPr/>
            <p:nvPr/>
          </p:nvSpPr>
          <p:spPr>
            <a:xfrm rot="5400000">
              <a:off x="2859399" y="4193297"/>
              <a:ext cx="2918691" cy="212546"/>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7" name="Rechteck 36">
              <a:extLst>
                <a:ext uri="{FF2B5EF4-FFF2-40B4-BE49-F238E27FC236}">
                  <a16:creationId xmlns:a16="http://schemas.microsoft.com/office/drawing/2014/main" id="{7F2626B6-42C7-9B3F-E575-7A7EFDE85DDC}"/>
                </a:ext>
              </a:extLst>
            </p:cNvPr>
            <p:cNvSpPr/>
            <p:nvPr/>
          </p:nvSpPr>
          <p:spPr>
            <a:xfrm>
              <a:off x="4736425" y="2402915"/>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8" name="Rechteck 37">
              <a:extLst>
                <a:ext uri="{FF2B5EF4-FFF2-40B4-BE49-F238E27FC236}">
                  <a16:creationId xmlns:a16="http://schemas.microsoft.com/office/drawing/2014/main" id="{4986CCDB-E92B-89F2-BC91-345FFFFAFEB2}"/>
                </a:ext>
              </a:extLst>
            </p:cNvPr>
            <p:cNvSpPr/>
            <p:nvPr/>
          </p:nvSpPr>
          <p:spPr>
            <a:xfrm>
              <a:off x="8290938" y="2402915"/>
              <a:ext cx="2719153" cy="3793311"/>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Gleichschenkliges Dreieck 38">
              <a:extLst>
                <a:ext uri="{FF2B5EF4-FFF2-40B4-BE49-F238E27FC236}">
                  <a16:creationId xmlns:a16="http://schemas.microsoft.com/office/drawing/2014/main" id="{44124E88-2910-DCC3-7BC8-8C9ACDACB50B}"/>
                </a:ext>
              </a:extLst>
            </p:cNvPr>
            <p:cNvSpPr/>
            <p:nvPr/>
          </p:nvSpPr>
          <p:spPr>
            <a:xfrm rot="5400000">
              <a:off x="6413912" y="4193297"/>
              <a:ext cx="2918691" cy="212546"/>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0" name="Textfeld 39">
              <a:extLst>
                <a:ext uri="{FF2B5EF4-FFF2-40B4-BE49-F238E27FC236}">
                  <a16:creationId xmlns:a16="http://schemas.microsoft.com/office/drawing/2014/main" id="{5379B0C9-CE79-9DE2-932A-B72F84D194BD}"/>
                </a:ext>
              </a:extLst>
            </p:cNvPr>
            <p:cNvSpPr txBox="1"/>
            <p:nvPr/>
          </p:nvSpPr>
          <p:spPr>
            <a:xfrm>
              <a:off x="1181912" y="2670649"/>
              <a:ext cx="2719152" cy="689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Identify innovations in logistics.</a:t>
              </a:r>
              <a:endParaRPr kumimoji="0" lang="en-US" sz="12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1" name="Textfeld 40">
              <a:extLst>
                <a:ext uri="{FF2B5EF4-FFF2-40B4-BE49-F238E27FC236}">
                  <a16:creationId xmlns:a16="http://schemas.microsoft.com/office/drawing/2014/main" id="{E0DEC953-AC0C-4A68-7B6A-5F486CA5BF71}"/>
                </a:ext>
              </a:extLst>
            </p:cNvPr>
            <p:cNvSpPr txBox="1"/>
            <p:nvPr/>
          </p:nvSpPr>
          <p:spPr>
            <a:xfrm>
              <a:off x="4736425" y="2670649"/>
              <a:ext cx="2719153" cy="689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Analyze how relevant each innovation is.</a:t>
              </a:r>
              <a:endParaRPr kumimoji="0" lang="en-US" sz="12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2" name="Textfeld 41">
              <a:extLst>
                <a:ext uri="{FF2B5EF4-FFF2-40B4-BE49-F238E27FC236}">
                  <a16:creationId xmlns:a16="http://schemas.microsoft.com/office/drawing/2014/main" id="{75BE8BA3-EA9D-1C43-D67A-B467B20A74B6}"/>
                </a:ext>
              </a:extLst>
            </p:cNvPr>
            <p:cNvSpPr txBox="1"/>
            <p:nvPr/>
          </p:nvSpPr>
          <p:spPr>
            <a:xfrm>
              <a:off x="8290935" y="2670649"/>
              <a:ext cx="2719153" cy="689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Report the results in a structured way.</a:t>
              </a:r>
            </a:p>
          </p:txBody>
        </p:sp>
        <p:pic>
          <p:nvPicPr>
            <p:cNvPr id="43" name="Grafik 42">
              <a:extLst>
                <a:ext uri="{FF2B5EF4-FFF2-40B4-BE49-F238E27FC236}">
                  <a16:creationId xmlns:a16="http://schemas.microsoft.com/office/drawing/2014/main" id="{21F71E75-32FB-08ED-29C9-9AFF28359CA3}"/>
                </a:ext>
              </a:extLst>
            </p:cNvPr>
            <p:cNvPicPr>
              <a:picLocks noChangeAspect="1"/>
            </p:cNvPicPr>
            <p:nvPr/>
          </p:nvPicPr>
          <p:blipFill rotWithShape="1">
            <a:blip r:embed="rId3"/>
            <a:srcRect l="1" t="6158" r="76010" b="75347"/>
            <a:stretch/>
          </p:blipFill>
          <p:spPr>
            <a:xfrm>
              <a:off x="1433845" y="3804888"/>
              <a:ext cx="2092912" cy="907612"/>
            </a:xfrm>
            <a:prstGeom prst="rect">
              <a:avLst/>
            </a:prstGeom>
            <a:ln>
              <a:noFill/>
            </a:ln>
            <a:effectLst>
              <a:outerShdw blurRad="50800" dist="38100" dir="2700000" algn="tl" rotWithShape="0">
                <a:prstClr val="black">
                  <a:alpha val="40000"/>
                </a:prstClr>
              </a:outerShdw>
            </a:effectLst>
          </p:spPr>
        </p:pic>
        <p:sp>
          <p:nvSpPr>
            <p:cNvPr id="44" name="Textfeld 43">
              <a:extLst>
                <a:ext uri="{FF2B5EF4-FFF2-40B4-BE49-F238E27FC236}">
                  <a16:creationId xmlns:a16="http://schemas.microsoft.com/office/drawing/2014/main" id="{33FD29E0-4918-31A1-D843-C2A71C3F9303}"/>
                </a:ext>
              </a:extLst>
            </p:cNvPr>
            <p:cNvSpPr txBox="1"/>
            <p:nvPr/>
          </p:nvSpPr>
          <p:spPr>
            <a:xfrm>
              <a:off x="1181910" y="3502977"/>
              <a:ext cx="2719155" cy="307776"/>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Google Scholar</a:t>
              </a:r>
            </a:p>
          </p:txBody>
        </p:sp>
        <p:sp>
          <p:nvSpPr>
            <p:cNvPr id="45" name="Textfeld 44">
              <a:extLst>
                <a:ext uri="{FF2B5EF4-FFF2-40B4-BE49-F238E27FC236}">
                  <a16:creationId xmlns:a16="http://schemas.microsoft.com/office/drawing/2014/main" id="{9D63C90F-31F9-24B8-4E89-037C55B2009E}"/>
                </a:ext>
              </a:extLst>
            </p:cNvPr>
            <p:cNvSpPr txBox="1"/>
            <p:nvPr/>
          </p:nvSpPr>
          <p:spPr>
            <a:xfrm>
              <a:off x="1181910" y="5039008"/>
              <a:ext cx="2719155" cy="307776"/>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Group’s expertise</a:t>
              </a:r>
            </a:p>
          </p:txBody>
        </p:sp>
        <p:pic>
          <p:nvPicPr>
            <p:cNvPr id="46" name="Picture 2" descr="Kostenlose Vektorgrafiken zum Thema Gruppe">
              <a:extLst>
                <a:ext uri="{FF2B5EF4-FFF2-40B4-BE49-F238E27FC236}">
                  <a16:creationId xmlns:a16="http://schemas.microsoft.com/office/drawing/2014/main" id="{CA9C8109-9AB7-1BEC-49E0-4432149EFE4B}"/>
                </a:ext>
              </a:extLst>
            </p:cNvPr>
            <p:cNvPicPr>
              <a:picLocks noChangeAspect="1" noChangeArrowheads="1"/>
            </p:cNvPicPr>
            <p:nvPr/>
          </p:nvPicPr>
          <p:blipFill>
            <a:blip r:embed="rId4"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060762" y="5374832"/>
              <a:ext cx="894970" cy="44935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pieren 46">
              <a:extLst>
                <a:ext uri="{FF2B5EF4-FFF2-40B4-BE49-F238E27FC236}">
                  <a16:creationId xmlns:a16="http://schemas.microsoft.com/office/drawing/2014/main" id="{0F5E394E-09C8-9DD8-451B-315A007D0B60}"/>
                </a:ext>
              </a:extLst>
            </p:cNvPr>
            <p:cNvGrpSpPr/>
            <p:nvPr/>
          </p:nvGrpSpPr>
          <p:grpSpPr>
            <a:xfrm>
              <a:off x="4974967" y="3429000"/>
              <a:ext cx="2242069" cy="1021576"/>
              <a:chOff x="3645528" y="2564626"/>
              <a:chExt cx="2392730" cy="1090223"/>
            </a:xfrm>
          </p:grpSpPr>
          <p:grpSp>
            <p:nvGrpSpPr>
              <p:cNvPr id="54" name="Gruppieren 53">
                <a:extLst>
                  <a:ext uri="{FF2B5EF4-FFF2-40B4-BE49-F238E27FC236}">
                    <a16:creationId xmlns:a16="http://schemas.microsoft.com/office/drawing/2014/main" id="{491BB424-6505-D541-8C91-414CA0B7930F}"/>
                  </a:ext>
                </a:extLst>
              </p:cNvPr>
              <p:cNvGrpSpPr/>
              <p:nvPr/>
            </p:nvGrpSpPr>
            <p:grpSpPr>
              <a:xfrm>
                <a:off x="3738434" y="2867439"/>
                <a:ext cx="2193353" cy="787410"/>
                <a:chOff x="3738434" y="2867439"/>
                <a:chExt cx="2193353" cy="787410"/>
              </a:xfrm>
            </p:grpSpPr>
            <p:pic>
              <p:nvPicPr>
                <p:cNvPr id="56" name="Grafik 55">
                  <a:extLst>
                    <a:ext uri="{FF2B5EF4-FFF2-40B4-BE49-F238E27FC236}">
                      <a16:creationId xmlns:a16="http://schemas.microsoft.com/office/drawing/2014/main" id="{47F65531-1321-5653-20AE-D500F1E5D50E}"/>
                    </a:ext>
                  </a:extLst>
                </p:cNvPr>
                <p:cNvPicPr>
                  <a:picLocks noChangeAspect="1"/>
                </p:cNvPicPr>
                <p:nvPr/>
              </p:nvPicPr>
              <p:blipFill rotWithShape="1">
                <a:blip r:embed="rId5"/>
                <a:srcRect l="2960" t="6697" r="75368" b="79472"/>
                <a:stretch/>
              </p:blipFill>
              <p:spPr>
                <a:xfrm>
                  <a:off x="3738434" y="2867439"/>
                  <a:ext cx="2193353" cy="787410"/>
                </a:xfrm>
                <a:prstGeom prst="rect">
                  <a:avLst/>
                </a:prstGeom>
                <a:effectLst>
                  <a:outerShdw blurRad="50800" dist="38100" dir="2700000" algn="tl" rotWithShape="0">
                    <a:prstClr val="black">
                      <a:alpha val="40000"/>
                    </a:prstClr>
                  </a:outerShdw>
                </a:effectLst>
              </p:spPr>
            </p:pic>
            <p:sp>
              <p:nvSpPr>
                <p:cNvPr id="57" name="Ellipse 56">
                  <a:extLst>
                    <a:ext uri="{FF2B5EF4-FFF2-40B4-BE49-F238E27FC236}">
                      <a16:creationId xmlns:a16="http://schemas.microsoft.com/office/drawing/2014/main" id="{9BA523C2-9004-9666-2B57-066966F9B750}"/>
                    </a:ext>
                  </a:extLst>
                </p:cNvPr>
                <p:cNvSpPr/>
                <p:nvPr/>
              </p:nvSpPr>
              <p:spPr>
                <a:xfrm>
                  <a:off x="4290996" y="3415427"/>
                  <a:ext cx="1614505" cy="217650"/>
                </a:xfrm>
                <a:prstGeom prst="ellipse">
                  <a:avLst/>
                </a:prstGeom>
                <a:no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55" name="Textfeld 54">
                <a:extLst>
                  <a:ext uri="{FF2B5EF4-FFF2-40B4-BE49-F238E27FC236}">
                    <a16:creationId xmlns:a16="http://schemas.microsoft.com/office/drawing/2014/main" id="{73DD3054-0854-A5CF-617E-D08D711C7D9A}"/>
                  </a:ext>
                </a:extLst>
              </p:cNvPr>
              <p:cNvSpPr txBox="1"/>
              <p:nvPr/>
            </p:nvSpPr>
            <p:spPr>
              <a:xfrm>
                <a:off x="3645528" y="2564626"/>
                <a:ext cx="2392730" cy="328458"/>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Google Search</a:t>
                </a:r>
              </a:p>
            </p:txBody>
          </p:sp>
        </p:grpSp>
        <p:grpSp>
          <p:nvGrpSpPr>
            <p:cNvPr id="48" name="Gruppieren 47">
              <a:extLst>
                <a:ext uri="{FF2B5EF4-FFF2-40B4-BE49-F238E27FC236}">
                  <a16:creationId xmlns:a16="http://schemas.microsoft.com/office/drawing/2014/main" id="{5E9D7550-4A80-A4A6-8A23-2AC4B5937E91}"/>
                </a:ext>
              </a:extLst>
            </p:cNvPr>
            <p:cNvGrpSpPr/>
            <p:nvPr/>
          </p:nvGrpSpPr>
          <p:grpSpPr>
            <a:xfrm>
              <a:off x="4978260" y="4553701"/>
              <a:ext cx="2235482" cy="1539399"/>
              <a:chOff x="3652558" y="4294473"/>
              <a:chExt cx="2385700" cy="1642842"/>
            </a:xfrm>
          </p:grpSpPr>
          <p:pic>
            <p:nvPicPr>
              <p:cNvPr id="52" name="Grafik 51">
                <a:extLst>
                  <a:ext uri="{FF2B5EF4-FFF2-40B4-BE49-F238E27FC236}">
                    <a16:creationId xmlns:a16="http://schemas.microsoft.com/office/drawing/2014/main" id="{89740D33-DDD5-A5FD-6521-610F61323080}"/>
                  </a:ext>
                </a:extLst>
              </p:cNvPr>
              <p:cNvPicPr>
                <a:picLocks noChangeAspect="1"/>
              </p:cNvPicPr>
              <p:nvPr/>
            </p:nvPicPr>
            <p:blipFill rotWithShape="1">
              <a:blip r:embed="rId6"/>
              <a:srcRect l="33914" t="27053" r="30145" b="29799"/>
              <a:stretch/>
            </p:blipFill>
            <p:spPr>
              <a:xfrm>
                <a:off x="3847511" y="4603473"/>
                <a:ext cx="1975198" cy="1333842"/>
              </a:xfrm>
              <a:prstGeom prst="rect">
                <a:avLst/>
              </a:prstGeom>
              <a:ln w="6350">
                <a:noFill/>
              </a:ln>
              <a:effectLst>
                <a:outerShdw blurRad="50800" dist="38100" dir="2700000" algn="tl" rotWithShape="0">
                  <a:prstClr val="black">
                    <a:alpha val="40000"/>
                  </a:prstClr>
                </a:outerShdw>
              </a:effectLst>
            </p:spPr>
          </p:pic>
          <p:sp>
            <p:nvSpPr>
              <p:cNvPr id="53" name="Textfeld 52">
                <a:extLst>
                  <a:ext uri="{FF2B5EF4-FFF2-40B4-BE49-F238E27FC236}">
                    <a16:creationId xmlns:a16="http://schemas.microsoft.com/office/drawing/2014/main" id="{ABC3BBB1-EB5B-20FD-B957-40721EEB3D7F}"/>
                  </a:ext>
                </a:extLst>
              </p:cNvPr>
              <p:cNvSpPr txBox="1"/>
              <p:nvPr/>
            </p:nvSpPr>
            <p:spPr>
              <a:xfrm>
                <a:off x="3652558" y="4294473"/>
                <a:ext cx="2385700" cy="328458"/>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Google Trends</a:t>
                </a:r>
              </a:p>
            </p:txBody>
          </p:sp>
        </p:grpSp>
      </p:grpSp>
      <p:pic>
        <p:nvPicPr>
          <p:cNvPr id="1026" name="Picture 2" descr="Kostenlose Vektorgrafiken zum Thema Übertreffen">
            <a:extLst>
              <a:ext uri="{FF2B5EF4-FFF2-40B4-BE49-F238E27FC236}">
                <a16:creationId xmlns:a16="http://schemas.microsoft.com/office/drawing/2014/main" id="{7D117424-D11A-39FA-A49E-BE30012DAE9E}"/>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236296" y="3759299"/>
            <a:ext cx="642219" cy="589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74C12D8-EF82-6A32-7FB5-296C606EBECB}"/>
              </a:ext>
            </a:extLst>
          </p:cNvPr>
          <p:cNvSpPr txBox="1"/>
          <p:nvPr/>
        </p:nvSpPr>
        <p:spPr>
          <a:xfrm>
            <a:off x="6556999" y="3414100"/>
            <a:ext cx="2191465" cy="230832"/>
          </a:xfrm>
          <a:prstGeom prst="rect">
            <a:avLst/>
          </a:prstGeom>
          <a:noFill/>
          <a:ln>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Microsoft Excel</a:t>
            </a:r>
          </a:p>
        </p:txBody>
      </p:sp>
    </p:spTree>
    <p:extLst>
      <p:ext uri="{BB962C8B-B14F-4D97-AF65-F5344CB8AC3E}">
        <p14:creationId xmlns:p14="http://schemas.microsoft.com/office/powerpoint/2010/main" val="234921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Exercise - Schedule</a:t>
            </a:r>
          </a:p>
        </p:txBody>
      </p:sp>
      <p:grpSp>
        <p:nvGrpSpPr>
          <p:cNvPr id="3" name="Gruppieren 2">
            <a:extLst>
              <a:ext uri="{FF2B5EF4-FFF2-40B4-BE49-F238E27FC236}">
                <a16:creationId xmlns:a16="http://schemas.microsoft.com/office/drawing/2014/main" id="{34E1508A-0AE2-44A2-59B4-304A4009110E}"/>
              </a:ext>
            </a:extLst>
          </p:cNvPr>
          <p:cNvGrpSpPr/>
          <p:nvPr/>
        </p:nvGrpSpPr>
        <p:grpSpPr>
          <a:xfrm>
            <a:off x="1547416" y="1916832"/>
            <a:ext cx="6049168" cy="3853442"/>
            <a:chOff x="2327501" y="1939483"/>
            <a:chExt cx="7408907" cy="4239879"/>
          </a:xfrm>
        </p:grpSpPr>
        <p:sp>
          <p:nvSpPr>
            <p:cNvPr id="5" name="Rechteck 4">
              <a:extLst>
                <a:ext uri="{FF2B5EF4-FFF2-40B4-BE49-F238E27FC236}">
                  <a16:creationId xmlns:a16="http://schemas.microsoft.com/office/drawing/2014/main" id="{2E8D0B03-65A0-5055-A51E-7C6B26BFC26B}"/>
                </a:ext>
              </a:extLst>
            </p:cNvPr>
            <p:cNvSpPr/>
            <p:nvPr/>
          </p:nvSpPr>
          <p:spPr>
            <a:xfrm>
              <a:off x="2327501" y="1939483"/>
              <a:ext cx="7408907" cy="1682947"/>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Textfeld 5">
              <a:extLst>
                <a:ext uri="{FF2B5EF4-FFF2-40B4-BE49-F238E27FC236}">
                  <a16:creationId xmlns:a16="http://schemas.microsoft.com/office/drawing/2014/main" id="{4DB61689-90F1-B171-FB06-F3E947391002}"/>
                </a:ext>
              </a:extLst>
            </p:cNvPr>
            <p:cNvSpPr txBox="1"/>
            <p:nvPr/>
          </p:nvSpPr>
          <p:spPr>
            <a:xfrm>
              <a:off x="2519637" y="2054134"/>
              <a:ext cx="5452585" cy="116831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Identify –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Analyze –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sym typeface="Wingdings" panose="05000000000000000000" pitchFamily="2" charset="2"/>
                </a:rPr>
                <a:t> </a:t>
              </a: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Report</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Group work</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50 minutes</a:t>
              </a:r>
            </a:p>
          </p:txBody>
        </p:sp>
        <p:sp>
          <p:nvSpPr>
            <p:cNvPr id="7" name="Gleichschenkliges Dreieck 6">
              <a:extLst>
                <a:ext uri="{FF2B5EF4-FFF2-40B4-BE49-F238E27FC236}">
                  <a16:creationId xmlns:a16="http://schemas.microsoft.com/office/drawing/2014/main" id="{069B0EF4-F174-28C5-7EA8-0DD6E4F16B7F}"/>
                </a:ext>
              </a:extLst>
            </p:cNvPr>
            <p:cNvSpPr/>
            <p:nvPr/>
          </p:nvSpPr>
          <p:spPr>
            <a:xfrm rot="10800000">
              <a:off x="4572609" y="3903369"/>
              <a:ext cx="2918691" cy="212546"/>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8" name="Rechteck 7">
              <a:extLst>
                <a:ext uri="{FF2B5EF4-FFF2-40B4-BE49-F238E27FC236}">
                  <a16:creationId xmlns:a16="http://schemas.microsoft.com/office/drawing/2014/main" id="{361EAB4A-6F85-BB17-A286-17A04F61C199}"/>
                </a:ext>
              </a:extLst>
            </p:cNvPr>
            <p:cNvSpPr/>
            <p:nvPr/>
          </p:nvSpPr>
          <p:spPr>
            <a:xfrm>
              <a:off x="2327501" y="4291448"/>
              <a:ext cx="7408907" cy="1682947"/>
            </a:xfrm>
            <a:prstGeom prst="rect">
              <a:avLst/>
            </a:prstGeom>
            <a:solidFill>
              <a:sysClr val="window" lastClr="FFFFFF"/>
            </a:solidFill>
            <a:ln w="9525" cap="flat" cmpd="sng" algn="ctr">
              <a:solidFill>
                <a:srgbClr val="4472C4"/>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3" name="Textfeld 12">
              <a:extLst>
                <a:ext uri="{FF2B5EF4-FFF2-40B4-BE49-F238E27FC236}">
                  <a16:creationId xmlns:a16="http://schemas.microsoft.com/office/drawing/2014/main" id="{EE7AF8BC-5268-7CA4-E5A5-94E9A702497F}"/>
                </a:ext>
              </a:extLst>
            </p:cNvPr>
            <p:cNvSpPr txBox="1"/>
            <p:nvPr/>
          </p:nvSpPr>
          <p:spPr>
            <a:xfrm>
              <a:off x="2519638" y="4394258"/>
              <a:ext cx="3012255" cy="178510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Discussion of results</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All together</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15 minutes</a:t>
              </a:r>
            </a:p>
          </p:txBody>
        </p:sp>
      </p:grpSp>
    </p:spTree>
    <p:extLst>
      <p:ext uri="{BB962C8B-B14F-4D97-AF65-F5344CB8AC3E}">
        <p14:creationId xmlns:p14="http://schemas.microsoft.com/office/powerpoint/2010/main" val="362254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de-DE" sz="2000" b="0" dirty="0">
                <a:solidFill>
                  <a:schemeClr val="tx1"/>
                </a:solidFill>
              </a:rPr>
              <a:t>Trends and </a:t>
            </a:r>
            <a:r>
              <a:rPr lang="de-DE" sz="2000" b="0" dirty="0" err="1">
                <a:solidFill>
                  <a:schemeClr val="tx1"/>
                </a:solidFill>
              </a:rPr>
              <a:t>Innovations</a:t>
            </a:r>
            <a:r>
              <a:rPr lang="de-DE" sz="2000" b="0" dirty="0">
                <a:solidFill>
                  <a:schemeClr val="tx1"/>
                </a:solidFill>
              </a:rPr>
              <a:t> in Logistics</a:t>
            </a:r>
          </a:p>
          <a:p>
            <a:r>
              <a:rPr lang="de-DE" b="0" dirty="0">
                <a:solidFill>
                  <a:schemeClr val="tx1"/>
                </a:solidFill>
              </a:rPr>
              <a:t>DHL Trend Radar (2022)</a:t>
            </a:r>
          </a:p>
        </p:txBody>
      </p:sp>
      <p:pic>
        <p:nvPicPr>
          <p:cNvPr id="9" name="Grafik 8">
            <a:extLst>
              <a:ext uri="{FF2B5EF4-FFF2-40B4-BE49-F238E27FC236}">
                <a16:creationId xmlns:a16="http://schemas.microsoft.com/office/drawing/2014/main" id="{D437A4E0-38E5-EDDD-BAB5-54B76C8A37B7}"/>
              </a:ext>
            </a:extLst>
          </p:cNvPr>
          <p:cNvPicPr>
            <a:picLocks noChangeAspect="1"/>
          </p:cNvPicPr>
          <p:nvPr/>
        </p:nvPicPr>
        <p:blipFill rotWithShape="1">
          <a:blip r:embed="rId3"/>
          <a:srcRect l="36338" t="5944" r="16805" b="28332"/>
          <a:stretch/>
        </p:blipFill>
        <p:spPr>
          <a:xfrm>
            <a:off x="1547416" y="1502135"/>
            <a:ext cx="5976912" cy="4715877"/>
          </a:xfrm>
          <a:prstGeom prst="rect">
            <a:avLst/>
          </a:prstGeom>
        </p:spPr>
      </p:pic>
      <p:sp>
        <p:nvSpPr>
          <p:cNvPr id="10" name="Textfeld 9">
            <a:extLst>
              <a:ext uri="{FF2B5EF4-FFF2-40B4-BE49-F238E27FC236}">
                <a16:creationId xmlns:a16="http://schemas.microsoft.com/office/drawing/2014/main" id="{B4D83DAE-7CD0-C60E-3405-60CC4DEA0CE5}"/>
              </a:ext>
            </a:extLst>
          </p:cNvPr>
          <p:cNvSpPr txBox="1"/>
          <p:nvPr/>
        </p:nvSpPr>
        <p:spPr>
          <a:xfrm>
            <a:off x="953" y="6673334"/>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https://www.dhl.com/global-en/home/insights-and-innovation/insights/logistics-trend-radar.html?cid=organic-email_Kuthma&amp;j=611846&amp;sfmc_sub=286387503&amp;l=59_HTML&amp;u=34543965&amp;mid=7275327&amp;jb=27004</a:t>
            </a:r>
          </a:p>
        </p:txBody>
      </p:sp>
    </p:spTree>
    <p:extLst>
      <p:ext uri="{BB962C8B-B14F-4D97-AF65-F5344CB8AC3E}">
        <p14:creationId xmlns:p14="http://schemas.microsoft.com/office/powerpoint/2010/main" val="47966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a:extLst>
              <a:ext uri="{FF2B5EF4-FFF2-40B4-BE49-F238E27FC236}">
                <a16:creationId xmlns:a16="http://schemas.microsoft.com/office/drawing/2014/main" id="{047823E8-56F3-A622-6293-A802814E81A0}"/>
              </a:ext>
            </a:extLst>
          </p:cNvPr>
          <p:cNvGraphicFramePr>
            <a:graphicFrameLocks/>
          </p:cNvGraphicFramePr>
          <p:nvPr>
            <p:extLst>
              <p:ext uri="{D42A27DB-BD31-4B8C-83A1-F6EECF244321}">
                <p14:modId xmlns:p14="http://schemas.microsoft.com/office/powerpoint/2010/main" val="899102373"/>
              </p:ext>
            </p:extLst>
          </p:nvPr>
        </p:nvGraphicFramePr>
        <p:xfrm>
          <a:off x="813503" y="1700808"/>
          <a:ext cx="73083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a:extLst>
              <a:ext uri="{FF2B5EF4-FFF2-40B4-BE49-F238E27FC236}">
                <a16:creationId xmlns:a16="http://schemas.microsoft.com/office/drawing/2014/main" id="{2315E770-0E9E-8B7F-378A-6E3A7FB4F04D}"/>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de-DE" b="0" dirty="0">
                <a:solidFill>
                  <a:schemeClr val="tx1"/>
                </a:solidFill>
              </a:rPr>
              <a:t>Agenda</a:t>
            </a:r>
          </a:p>
        </p:txBody>
      </p:sp>
    </p:spTree>
    <p:extLst>
      <p:ext uri="{BB962C8B-B14F-4D97-AF65-F5344CB8AC3E}">
        <p14:creationId xmlns:p14="http://schemas.microsoft.com/office/powerpoint/2010/main" val="333334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de-DE" b="0" dirty="0">
                <a:solidFill>
                  <a:schemeClr val="tx1"/>
                </a:solidFill>
              </a:rPr>
              <a:t>Megatrends in Logistics</a:t>
            </a:r>
          </a:p>
        </p:txBody>
      </p:sp>
      <p:sp>
        <p:nvSpPr>
          <p:cNvPr id="2" name="Textfeld 1">
            <a:extLst>
              <a:ext uri="{FF2B5EF4-FFF2-40B4-BE49-F238E27FC236}">
                <a16:creationId xmlns:a16="http://schemas.microsoft.com/office/drawing/2014/main" id="{CB61827D-672D-824D-ED96-A2645B1A8BC8}"/>
              </a:ext>
            </a:extLst>
          </p:cNvPr>
          <p:cNvSpPr txBox="1"/>
          <p:nvPr/>
        </p:nvSpPr>
        <p:spPr>
          <a:xfrm>
            <a:off x="827584" y="1329826"/>
            <a:ext cx="7036593" cy="1415760"/>
          </a:xfrm>
          <a:prstGeom prst="rect">
            <a:avLst/>
          </a:prstGeom>
          <a:ln w="9525">
            <a:solidFill>
              <a:srgbClr val="1F3B5F"/>
            </a:solidFill>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fontScale="92500"/>
          </a:bodyPr>
          <a:lstStyle>
            <a:lvl1pPr marL="0" indent="0" eaLnBrk="0" hangingPunct="0">
              <a:spcBef>
                <a:spcPct val="20000"/>
              </a:spcBef>
              <a:buNone/>
              <a:defRPr sz="2000" b="1">
                <a:latin typeface="Roboto" panose="02000000000000000000" pitchFamily="2" charset="0"/>
                <a:ea typeface="Roboto" panose="02000000000000000000" pitchFamily="2" charset="0"/>
                <a:cs typeface="Roboto" panose="02000000000000000000" pitchFamily="2" charset="0"/>
              </a:defRPr>
            </a:lvl1pPr>
            <a:lvl2pPr marL="742950" lvl="1" indent="-285750" eaLnBrk="0" hangingPunct="0">
              <a:spcBef>
                <a:spcPct val="20000"/>
              </a:spcBef>
              <a:buChar char="–"/>
              <a:defRPr sz="2000" b="1">
                <a:latin typeface="Roboto" panose="02000000000000000000" pitchFamily="2" charset="0"/>
                <a:ea typeface="Roboto" panose="02000000000000000000" pitchFamily="2" charset="0"/>
                <a:cs typeface="Roboto" panose="02000000000000000000" pitchFamily="2" charset="0"/>
              </a:defRPr>
            </a:lvl2pPr>
            <a:lvl3pPr marL="1143000" indent="-228600" eaLnBrk="0" hangingPunct="0">
              <a:spcBef>
                <a:spcPct val="20000"/>
              </a:spcBef>
              <a:buChar char="•"/>
              <a:defRPr>
                <a:latin typeface="Roboto" panose="02000000000000000000" pitchFamily="2" charset="0"/>
                <a:ea typeface="Roboto" panose="02000000000000000000" pitchFamily="2" charset="0"/>
                <a:cs typeface="Roboto" panose="02000000000000000000" pitchFamily="2" charset="0"/>
              </a:defRPr>
            </a:lvl3pPr>
            <a:lvl4pPr marL="16002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4pPr>
            <a:lvl5pPr marL="20574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dirty="0"/>
              <a:t>Megatrends</a:t>
            </a:r>
            <a:r>
              <a:rPr lang="en-US" b="0" dirty="0"/>
              <a:t> are defined as are long-term driving forces that are observable now and will most likely have significant influence on the future. They transformed the </a:t>
            </a:r>
            <a:r>
              <a:rPr lang="en-US" sz="2200" b="0" dirty="0"/>
              <a:t>logistics</a:t>
            </a:r>
            <a:r>
              <a:rPr lang="en-US" b="0" dirty="0"/>
              <a:t> industry over the past decades and will continue to do so in the future.</a:t>
            </a:r>
          </a:p>
        </p:txBody>
      </p:sp>
      <p:grpSp>
        <p:nvGrpSpPr>
          <p:cNvPr id="21" name="Gruppieren 20">
            <a:extLst>
              <a:ext uri="{FF2B5EF4-FFF2-40B4-BE49-F238E27FC236}">
                <a16:creationId xmlns:a16="http://schemas.microsoft.com/office/drawing/2014/main" id="{DA1296B8-AC1B-6C53-3153-FE7BE401E595}"/>
              </a:ext>
            </a:extLst>
          </p:cNvPr>
          <p:cNvGrpSpPr/>
          <p:nvPr/>
        </p:nvGrpSpPr>
        <p:grpSpPr>
          <a:xfrm>
            <a:off x="828612" y="3084723"/>
            <a:ext cx="2642538" cy="3249473"/>
            <a:chOff x="2052262" y="2952778"/>
            <a:chExt cx="2642538" cy="3249473"/>
          </a:xfrm>
        </p:grpSpPr>
        <p:pic>
          <p:nvPicPr>
            <p:cNvPr id="6" name="Grafik 5">
              <a:extLst>
                <a:ext uri="{FF2B5EF4-FFF2-40B4-BE49-F238E27FC236}">
                  <a16:creationId xmlns:a16="http://schemas.microsoft.com/office/drawing/2014/main" id="{DCF10CE9-E0CE-0846-21C9-8E23865B7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297" y="2952778"/>
              <a:ext cx="954349" cy="588801"/>
            </a:xfrm>
            <a:prstGeom prst="rect">
              <a:avLst/>
            </a:prstGeom>
          </p:spPr>
        </p:pic>
        <p:pic>
          <p:nvPicPr>
            <p:cNvPr id="9" name="Grafik 8" descr="Ein Bild, das Text, Elektronik, drinnen, Tastatur enthält.&#10;&#10;Automatisch generierte Beschreibung">
              <a:extLst>
                <a:ext uri="{FF2B5EF4-FFF2-40B4-BE49-F238E27FC236}">
                  <a16:creationId xmlns:a16="http://schemas.microsoft.com/office/drawing/2014/main" id="{18650EAB-1357-FB57-45FB-D345E8696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2262" y="3744692"/>
              <a:ext cx="852519" cy="566771"/>
            </a:xfrm>
            <a:prstGeom prst="rect">
              <a:avLst/>
            </a:prstGeom>
          </p:spPr>
        </p:pic>
        <p:pic>
          <p:nvPicPr>
            <p:cNvPr id="15" name="Grafik 14">
              <a:extLst>
                <a:ext uri="{FF2B5EF4-FFF2-40B4-BE49-F238E27FC236}">
                  <a16:creationId xmlns:a16="http://schemas.microsoft.com/office/drawing/2014/main" id="{1B52CC95-1812-3446-5029-434CEDAA9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297" y="4622603"/>
              <a:ext cx="848152" cy="565434"/>
            </a:xfrm>
            <a:prstGeom prst="rect">
              <a:avLst/>
            </a:prstGeom>
          </p:spPr>
        </p:pic>
        <p:pic>
          <p:nvPicPr>
            <p:cNvPr id="17" name="Grafik 16">
              <a:extLst>
                <a:ext uri="{FF2B5EF4-FFF2-40B4-BE49-F238E27FC236}">
                  <a16:creationId xmlns:a16="http://schemas.microsoft.com/office/drawing/2014/main" id="{FB6872B6-471E-4AA1-D578-59C2DA940D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2262" y="5391268"/>
              <a:ext cx="848153" cy="810983"/>
            </a:xfrm>
            <a:prstGeom prst="rect">
              <a:avLst/>
            </a:prstGeom>
          </p:spPr>
        </p:pic>
        <p:grpSp>
          <p:nvGrpSpPr>
            <p:cNvPr id="20" name="Gruppieren 19">
              <a:extLst>
                <a:ext uri="{FF2B5EF4-FFF2-40B4-BE49-F238E27FC236}">
                  <a16:creationId xmlns:a16="http://schemas.microsoft.com/office/drawing/2014/main" id="{A6E787FA-8604-3568-F485-A124E2194032}"/>
                </a:ext>
              </a:extLst>
            </p:cNvPr>
            <p:cNvGrpSpPr/>
            <p:nvPr/>
          </p:nvGrpSpPr>
          <p:grpSpPr>
            <a:xfrm>
              <a:off x="3096285" y="3034550"/>
              <a:ext cx="1598515" cy="2965873"/>
              <a:chOff x="827584" y="3207426"/>
              <a:chExt cx="1598515" cy="2965873"/>
            </a:xfrm>
          </p:grpSpPr>
          <p:sp>
            <p:nvSpPr>
              <p:cNvPr id="7" name="Textfeld 6">
                <a:extLst>
                  <a:ext uri="{FF2B5EF4-FFF2-40B4-BE49-F238E27FC236}">
                    <a16:creationId xmlns:a16="http://schemas.microsoft.com/office/drawing/2014/main" id="{4E5145D2-0602-1F1C-0EE5-591A4697DA4E}"/>
                  </a:ext>
                </a:extLst>
              </p:cNvPr>
              <p:cNvSpPr txBox="1"/>
              <p:nvPr/>
            </p:nvSpPr>
            <p:spPr>
              <a:xfrm>
                <a:off x="827584" y="3207426"/>
                <a:ext cx="1548822" cy="369332"/>
              </a:xfrm>
              <a:prstGeom prst="rect">
                <a:avLst/>
              </a:prstGeom>
              <a:noFill/>
            </p:spPr>
            <p:txBody>
              <a:bodyPr wrap="none" rtlCol="0">
                <a:spAutoFit/>
              </a:bodyPr>
              <a:lstStyle/>
              <a:p>
                <a:r>
                  <a:rPr lang="en-GB" sz="1800" b="1" dirty="0">
                    <a:latin typeface="Roboto" panose="02000000000000000000" pitchFamily="2" charset="0"/>
                    <a:ea typeface="Roboto" panose="02000000000000000000" pitchFamily="2" charset="0"/>
                  </a:rPr>
                  <a:t>Globalisation</a:t>
                </a:r>
              </a:p>
            </p:txBody>
          </p:sp>
          <p:sp>
            <p:nvSpPr>
              <p:cNvPr id="10" name="Textfeld 9">
                <a:extLst>
                  <a:ext uri="{FF2B5EF4-FFF2-40B4-BE49-F238E27FC236}">
                    <a16:creationId xmlns:a16="http://schemas.microsoft.com/office/drawing/2014/main" id="{FE207A4F-5013-50B8-6924-1FCDA258D9AC}"/>
                  </a:ext>
                </a:extLst>
              </p:cNvPr>
              <p:cNvSpPr txBox="1"/>
              <p:nvPr/>
            </p:nvSpPr>
            <p:spPr>
              <a:xfrm>
                <a:off x="827584" y="4071718"/>
                <a:ext cx="1510350" cy="369332"/>
              </a:xfrm>
              <a:prstGeom prst="rect">
                <a:avLst/>
              </a:prstGeom>
              <a:noFill/>
            </p:spPr>
            <p:txBody>
              <a:bodyPr wrap="none" rtlCol="0">
                <a:spAutoFit/>
              </a:bodyPr>
              <a:lstStyle/>
              <a:p>
                <a:r>
                  <a:rPr lang="en-GB" sz="1800" b="1" dirty="0">
                    <a:latin typeface="Roboto" panose="02000000000000000000" pitchFamily="2" charset="0"/>
                    <a:ea typeface="Roboto" panose="02000000000000000000" pitchFamily="2" charset="0"/>
                  </a:rPr>
                  <a:t>E-commerce</a:t>
                </a:r>
              </a:p>
            </p:txBody>
          </p:sp>
          <p:sp>
            <p:nvSpPr>
              <p:cNvPr id="13" name="Textfeld 12">
                <a:extLst>
                  <a:ext uri="{FF2B5EF4-FFF2-40B4-BE49-F238E27FC236}">
                    <a16:creationId xmlns:a16="http://schemas.microsoft.com/office/drawing/2014/main" id="{A25029B1-2792-0FFB-ED84-0E732636EDBE}"/>
                  </a:ext>
                </a:extLst>
              </p:cNvPr>
              <p:cNvSpPr txBox="1"/>
              <p:nvPr/>
            </p:nvSpPr>
            <p:spPr>
              <a:xfrm>
                <a:off x="827584" y="4940380"/>
                <a:ext cx="1553630" cy="369332"/>
              </a:xfrm>
              <a:prstGeom prst="rect">
                <a:avLst/>
              </a:prstGeom>
              <a:noFill/>
            </p:spPr>
            <p:txBody>
              <a:bodyPr wrap="none" rtlCol="0">
                <a:spAutoFit/>
              </a:bodyPr>
              <a:lstStyle/>
              <a:p>
                <a:r>
                  <a:rPr lang="en-GB" sz="1800" b="1" dirty="0">
                    <a:latin typeface="Roboto" panose="02000000000000000000" pitchFamily="2" charset="0"/>
                    <a:ea typeface="Roboto" panose="02000000000000000000" pitchFamily="2" charset="0"/>
                  </a:rPr>
                  <a:t>Digitalisation</a:t>
                </a:r>
              </a:p>
            </p:txBody>
          </p:sp>
          <p:sp>
            <p:nvSpPr>
              <p:cNvPr id="18" name="Textfeld 17">
                <a:extLst>
                  <a:ext uri="{FF2B5EF4-FFF2-40B4-BE49-F238E27FC236}">
                    <a16:creationId xmlns:a16="http://schemas.microsoft.com/office/drawing/2014/main" id="{214F0DD5-082C-3F94-580E-2B905E61792D}"/>
                  </a:ext>
                </a:extLst>
              </p:cNvPr>
              <p:cNvSpPr txBox="1"/>
              <p:nvPr/>
            </p:nvSpPr>
            <p:spPr>
              <a:xfrm>
                <a:off x="827584" y="5803967"/>
                <a:ext cx="1598515" cy="369332"/>
              </a:xfrm>
              <a:prstGeom prst="rect">
                <a:avLst/>
              </a:prstGeom>
              <a:noFill/>
            </p:spPr>
            <p:txBody>
              <a:bodyPr wrap="none" rtlCol="0">
                <a:spAutoFit/>
              </a:bodyPr>
              <a:lstStyle/>
              <a:p>
                <a:r>
                  <a:rPr lang="en-GB" sz="1800" b="1" dirty="0">
                    <a:latin typeface="Roboto" panose="02000000000000000000" pitchFamily="2" charset="0"/>
                    <a:ea typeface="Roboto" panose="02000000000000000000" pitchFamily="2" charset="0"/>
                  </a:rPr>
                  <a:t>Sustainability</a:t>
                </a:r>
              </a:p>
            </p:txBody>
          </p:sp>
        </p:grpSp>
      </p:grpSp>
      <p:sp>
        <p:nvSpPr>
          <p:cNvPr id="19" name="Textfeld 18">
            <a:extLst>
              <a:ext uri="{FF2B5EF4-FFF2-40B4-BE49-F238E27FC236}">
                <a16:creationId xmlns:a16="http://schemas.microsoft.com/office/drawing/2014/main" id="{794E6E35-CFE2-141C-CA3A-7117D3D095B7}"/>
              </a:ext>
            </a:extLst>
          </p:cNvPr>
          <p:cNvSpPr txBox="1"/>
          <p:nvPr/>
        </p:nvSpPr>
        <p:spPr>
          <a:xfrm>
            <a:off x="953" y="6673334"/>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https://knowledge4policy.ec.europa.eu/foresight/tool/megatrends-hub_en; https://www.dhl.com/global-en/home/insights-and-innovation/insights/logistics-trend-radar.html</a:t>
            </a:r>
          </a:p>
        </p:txBody>
      </p:sp>
    </p:spTree>
    <p:extLst>
      <p:ext uri="{BB962C8B-B14F-4D97-AF65-F5344CB8AC3E}">
        <p14:creationId xmlns:p14="http://schemas.microsoft.com/office/powerpoint/2010/main" val="362170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Macro Forces as Drivers of Change</a:t>
            </a:r>
          </a:p>
        </p:txBody>
      </p:sp>
      <p:sp>
        <p:nvSpPr>
          <p:cNvPr id="2" name="Textfeld 1">
            <a:extLst>
              <a:ext uri="{FF2B5EF4-FFF2-40B4-BE49-F238E27FC236}">
                <a16:creationId xmlns:a16="http://schemas.microsoft.com/office/drawing/2014/main" id="{CB61827D-672D-824D-ED96-A2645B1A8BC8}"/>
              </a:ext>
            </a:extLst>
          </p:cNvPr>
          <p:cNvSpPr txBox="1"/>
          <p:nvPr/>
        </p:nvSpPr>
        <p:spPr>
          <a:xfrm>
            <a:off x="830079" y="1661302"/>
            <a:ext cx="7036593" cy="865188"/>
          </a:xfrm>
          <a:prstGeom prst="rect">
            <a:avLst/>
          </a:prstGeom>
          <a:ln w="9525">
            <a:solidFill>
              <a:srgbClr val="1F3B5F"/>
            </a:solidFill>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eaLnBrk="0" hangingPunct="0">
              <a:spcBef>
                <a:spcPct val="20000"/>
              </a:spcBef>
              <a:buNone/>
              <a:defRPr sz="2000" b="1">
                <a:latin typeface="Roboto" panose="02000000000000000000" pitchFamily="2" charset="0"/>
                <a:ea typeface="Roboto" panose="02000000000000000000" pitchFamily="2" charset="0"/>
                <a:cs typeface="Roboto" panose="02000000000000000000" pitchFamily="2" charset="0"/>
              </a:defRPr>
            </a:lvl1pPr>
            <a:lvl2pPr marL="742950" lvl="1" indent="-285750" eaLnBrk="0" hangingPunct="0">
              <a:spcBef>
                <a:spcPct val="20000"/>
              </a:spcBef>
              <a:buChar char="–"/>
              <a:defRPr sz="2000" b="1">
                <a:latin typeface="Roboto" panose="02000000000000000000" pitchFamily="2" charset="0"/>
                <a:ea typeface="Roboto" panose="02000000000000000000" pitchFamily="2" charset="0"/>
                <a:cs typeface="Roboto" panose="02000000000000000000" pitchFamily="2" charset="0"/>
              </a:defRPr>
            </a:lvl2pPr>
            <a:lvl3pPr marL="1143000" indent="-228600" eaLnBrk="0" hangingPunct="0">
              <a:spcBef>
                <a:spcPct val="20000"/>
              </a:spcBef>
              <a:buChar char="•"/>
              <a:defRPr>
                <a:latin typeface="Roboto" panose="02000000000000000000" pitchFamily="2" charset="0"/>
                <a:ea typeface="Roboto" panose="02000000000000000000" pitchFamily="2" charset="0"/>
                <a:cs typeface="Roboto" panose="02000000000000000000" pitchFamily="2" charset="0"/>
              </a:defRPr>
            </a:lvl3pPr>
            <a:lvl4pPr marL="16002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4pPr>
            <a:lvl5pPr marL="20574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dirty="0"/>
              <a:t>Macro Forces </a:t>
            </a:r>
            <a:r>
              <a:rPr lang="en-US" b="0" dirty="0"/>
              <a:t>influence the growth and importance of trends. They compound or conflict with one another.</a:t>
            </a:r>
          </a:p>
        </p:txBody>
      </p:sp>
      <p:sp>
        <p:nvSpPr>
          <p:cNvPr id="3" name="Textfeld 2">
            <a:extLst>
              <a:ext uri="{FF2B5EF4-FFF2-40B4-BE49-F238E27FC236}">
                <a16:creationId xmlns:a16="http://schemas.microsoft.com/office/drawing/2014/main" id="{1E58A940-AAF6-B0D4-457B-02C358021231}"/>
              </a:ext>
            </a:extLst>
          </p:cNvPr>
          <p:cNvSpPr txBox="1"/>
          <p:nvPr/>
        </p:nvSpPr>
        <p:spPr>
          <a:xfrm>
            <a:off x="827584" y="2834008"/>
            <a:ext cx="7036593" cy="292387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societal values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demographics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climate change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 Covid-19 pandemic</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urbanization</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consumer behavior</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geopolitical events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labor shortages</a:t>
            </a:r>
          </a:p>
          <a:p>
            <a:pPr marL="342900" indent="-342900">
              <a:buFont typeface="Arial" panose="020B0604020202020204" pitchFamily="34" charset="0"/>
              <a:buChar char="•"/>
            </a:pPr>
            <a:r>
              <a:rPr lang="en-US" dirty="0"/>
              <a:t>…</a:t>
            </a:r>
            <a:endParaRPr lang="de-DE" dirty="0"/>
          </a:p>
        </p:txBody>
      </p:sp>
      <p:sp>
        <p:nvSpPr>
          <p:cNvPr id="5" name="Textfeld 4">
            <a:extLst>
              <a:ext uri="{FF2B5EF4-FFF2-40B4-BE49-F238E27FC236}">
                <a16:creationId xmlns:a16="http://schemas.microsoft.com/office/drawing/2014/main" id="{D970CB93-E266-882A-D19B-B84A2BF70DA3}"/>
              </a:ext>
            </a:extLst>
          </p:cNvPr>
          <p:cNvSpPr txBox="1"/>
          <p:nvPr/>
        </p:nvSpPr>
        <p:spPr>
          <a:xfrm>
            <a:off x="953" y="6673334"/>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https://www.dhl.com/global-en/home/insights-and-innovation/insights/logistics-trend-radar.html</a:t>
            </a:r>
          </a:p>
        </p:txBody>
      </p:sp>
    </p:spTree>
    <p:extLst>
      <p:ext uri="{BB962C8B-B14F-4D97-AF65-F5344CB8AC3E}">
        <p14:creationId xmlns:p14="http://schemas.microsoft.com/office/powerpoint/2010/main" val="314768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What are innovations?</a:t>
            </a:r>
          </a:p>
        </p:txBody>
      </p:sp>
      <p:sp>
        <p:nvSpPr>
          <p:cNvPr id="2" name="Textfeld 1">
            <a:extLst>
              <a:ext uri="{FF2B5EF4-FFF2-40B4-BE49-F238E27FC236}">
                <a16:creationId xmlns:a16="http://schemas.microsoft.com/office/drawing/2014/main" id="{CB61827D-672D-824D-ED96-A2645B1A8BC8}"/>
              </a:ext>
            </a:extLst>
          </p:cNvPr>
          <p:cNvSpPr txBox="1"/>
          <p:nvPr/>
        </p:nvSpPr>
        <p:spPr>
          <a:xfrm>
            <a:off x="830079" y="1661301"/>
            <a:ext cx="7036593" cy="1335651"/>
          </a:xfrm>
          <a:prstGeom prst="rect">
            <a:avLst/>
          </a:prstGeom>
          <a:ln w="9525">
            <a:solidFill>
              <a:srgbClr val="1F3B5F"/>
            </a:solidFill>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eaLnBrk="0" hangingPunct="0">
              <a:spcBef>
                <a:spcPct val="20000"/>
              </a:spcBef>
              <a:buNone/>
              <a:defRPr sz="2000" b="1">
                <a:latin typeface="Roboto" panose="02000000000000000000" pitchFamily="2" charset="0"/>
                <a:ea typeface="Roboto" panose="02000000000000000000" pitchFamily="2" charset="0"/>
                <a:cs typeface="Roboto" panose="02000000000000000000" pitchFamily="2" charset="0"/>
              </a:defRPr>
            </a:lvl1pPr>
            <a:lvl2pPr marL="742950" lvl="1" indent="-285750" eaLnBrk="0" hangingPunct="0">
              <a:spcBef>
                <a:spcPct val="20000"/>
              </a:spcBef>
              <a:buChar char="–"/>
              <a:defRPr sz="2000" b="1">
                <a:latin typeface="Roboto" panose="02000000000000000000" pitchFamily="2" charset="0"/>
                <a:ea typeface="Roboto" panose="02000000000000000000" pitchFamily="2" charset="0"/>
                <a:cs typeface="Roboto" panose="02000000000000000000" pitchFamily="2" charset="0"/>
              </a:defRPr>
            </a:lvl2pPr>
            <a:lvl3pPr marL="1143000" indent="-228600" eaLnBrk="0" hangingPunct="0">
              <a:spcBef>
                <a:spcPct val="20000"/>
              </a:spcBef>
              <a:buChar char="•"/>
              <a:defRPr>
                <a:latin typeface="Roboto" panose="02000000000000000000" pitchFamily="2" charset="0"/>
                <a:ea typeface="Roboto" panose="02000000000000000000" pitchFamily="2" charset="0"/>
                <a:cs typeface="Roboto" panose="02000000000000000000" pitchFamily="2" charset="0"/>
              </a:defRPr>
            </a:lvl3pPr>
            <a:lvl4pPr marL="16002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4pPr>
            <a:lvl5pPr marL="2057400" indent="-228600" eaLnBrk="0" hangingPunct="0">
              <a:spcBef>
                <a:spcPct val="20000"/>
              </a:spcBef>
              <a:buChar char="»"/>
              <a:defRPr sz="2000">
                <a:latin typeface="Roboto" panose="02000000000000000000" pitchFamily="2" charset="0"/>
                <a:ea typeface="Roboto" panose="02000000000000000000" pitchFamily="2" charset="0"/>
                <a:cs typeface="Roboto" panose="02000000000000000000" pitchFamily="2" charset="0"/>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dirty="0"/>
              <a:t>Innovations </a:t>
            </a:r>
            <a:r>
              <a:rPr lang="en-US" b="0" dirty="0"/>
              <a:t>are novel combinations of new or existing knowledge, resources, equipment, and other factors with the intent of commercialization. They enable companies to face the future.</a:t>
            </a:r>
          </a:p>
        </p:txBody>
      </p:sp>
      <p:sp>
        <p:nvSpPr>
          <p:cNvPr id="3" name="Inhaltsplatzhalter 2">
            <a:extLst>
              <a:ext uri="{FF2B5EF4-FFF2-40B4-BE49-F238E27FC236}">
                <a16:creationId xmlns:a16="http://schemas.microsoft.com/office/drawing/2014/main" id="{267D20A8-9404-CC16-CB19-694289DB1E85}"/>
              </a:ext>
            </a:extLst>
          </p:cNvPr>
          <p:cNvSpPr txBox="1">
            <a:spLocks/>
          </p:cNvSpPr>
          <p:nvPr/>
        </p:nvSpPr>
        <p:spPr bwMode="auto">
          <a:xfrm>
            <a:off x="251520" y="3340737"/>
            <a:ext cx="7992888" cy="31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rtl="0" eaLnBrk="0" fontAlgn="base" hangingPunct="0">
              <a:spcBef>
                <a:spcPct val="20000"/>
              </a:spcBef>
              <a:spcAft>
                <a:spcPct val="0"/>
              </a:spcAft>
              <a:buChar char="•"/>
              <a:defRPr sz="24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kern="0" dirty="0"/>
              <a:t>Two types of companies (Schumpeter, 1934):</a:t>
            </a:r>
          </a:p>
          <a:p>
            <a:pPr lvl="1"/>
            <a:r>
              <a:rPr lang="en-US" sz="2000" b="1" kern="0" dirty="0"/>
              <a:t>Innovators</a:t>
            </a:r>
            <a:r>
              <a:rPr lang="en-US" sz="2000" kern="0" dirty="0"/>
              <a:t> aim to replace the old with something new: they want to create the innovation that enables them to be the only ones who can offer or do something for a certain period.</a:t>
            </a:r>
          </a:p>
          <a:p>
            <a:pPr lvl="1"/>
            <a:r>
              <a:rPr lang="en-US" sz="2000" b="1" kern="0" dirty="0"/>
              <a:t>Arbitrage companies </a:t>
            </a:r>
            <a:r>
              <a:rPr lang="en-US" sz="2000" kern="0" dirty="0"/>
              <a:t>try to exploit price differences for their own profit. They want to buy as cheaply as possible and sell as expensively as possible, but do not create anything new in the process.</a:t>
            </a:r>
          </a:p>
          <a:p>
            <a:endParaRPr lang="en-US" sz="2000" kern="0" dirty="0"/>
          </a:p>
          <a:p>
            <a:endParaRPr lang="en-US" sz="2000" kern="0" dirty="0"/>
          </a:p>
          <a:p>
            <a:endParaRPr lang="de-DE" sz="2000" kern="0" dirty="0"/>
          </a:p>
        </p:txBody>
      </p:sp>
      <p:sp>
        <p:nvSpPr>
          <p:cNvPr id="6" name="Textfeld 5">
            <a:extLst>
              <a:ext uri="{FF2B5EF4-FFF2-40B4-BE49-F238E27FC236}">
                <a16:creationId xmlns:a16="http://schemas.microsoft.com/office/drawing/2014/main" id="{37C331CA-99A7-47F4-7D31-1E5545C111FC}"/>
              </a:ext>
            </a:extLst>
          </p:cNvPr>
          <p:cNvSpPr txBox="1"/>
          <p:nvPr/>
        </p:nvSpPr>
        <p:spPr>
          <a:xfrm>
            <a:off x="953" y="6673334"/>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https://www.schoolgames.eu/components/com_jobprofiles/files/media/20.pdf, https://link.springer.com/chapter/10.1007/978-981-10-0983-9_56</a:t>
            </a:r>
          </a:p>
        </p:txBody>
      </p:sp>
    </p:spTree>
    <p:extLst>
      <p:ext uri="{BB962C8B-B14F-4D97-AF65-F5344CB8AC3E}">
        <p14:creationId xmlns:p14="http://schemas.microsoft.com/office/powerpoint/2010/main" val="3703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Product innovations</a:t>
            </a:r>
          </a:p>
        </p:txBody>
      </p:sp>
      <p:sp>
        <p:nvSpPr>
          <p:cNvPr id="5" name="Inhaltsplatzhalter 2">
            <a:extLst>
              <a:ext uri="{FF2B5EF4-FFF2-40B4-BE49-F238E27FC236}">
                <a16:creationId xmlns:a16="http://schemas.microsoft.com/office/drawing/2014/main" id="{DC21A30D-52BF-54A1-290F-8CC6935D1D22}"/>
              </a:ext>
            </a:extLst>
          </p:cNvPr>
          <p:cNvSpPr txBox="1">
            <a:spLocks/>
          </p:cNvSpPr>
          <p:nvPr/>
        </p:nvSpPr>
        <p:spPr bwMode="auto">
          <a:xfrm>
            <a:off x="828387" y="1556792"/>
            <a:ext cx="7630616" cy="1152027"/>
          </a:xfrm>
          <a:prstGeom prst="rect">
            <a:avLst/>
          </a:prstGeom>
          <a:ln w="9525" cap="flat" cmpd="sng" algn="ctr">
            <a:solidFill>
              <a:srgbClr val="1F3B5F"/>
            </a:solidFill>
            <a:prstDash val="solid"/>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dk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algn="l"/>
            <a:r>
              <a:rPr lang="en-US" sz="2000" dirty="0"/>
              <a:t>Product innovation </a:t>
            </a:r>
            <a:r>
              <a:rPr lang="en-US" sz="2000" b="0" dirty="0"/>
              <a:t>means creating a new product – or substantially improving an existing one - to meet customers’ needs in a novel way.</a:t>
            </a:r>
          </a:p>
          <a:p>
            <a:endParaRPr lang="en-US" sz="2000" kern="1200" dirty="0"/>
          </a:p>
          <a:p>
            <a:endParaRPr lang="en-US" sz="2000" kern="1200" dirty="0"/>
          </a:p>
          <a:p>
            <a:endParaRPr lang="de-DE" sz="2000" kern="1200" dirty="0"/>
          </a:p>
        </p:txBody>
      </p:sp>
      <p:pic>
        <p:nvPicPr>
          <p:cNvPr id="6" name="Grafik 5" descr="Ein Bild, das Text, Elektronik, Anzeige, Screenshot enthält.&#10;&#10;Automatisch generierte Beschreibung">
            <a:extLst>
              <a:ext uri="{FF2B5EF4-FFF2-40B4-BE49-F238E27FC236}">
                <a16:creationId xmlns:a16="http://schemas.microsoft.com/office/drawing/2014/main" id="{D888BBAE-8134-CE04-6583-A3BF40942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717032"/>
            <a:ext cx="3024336" cy="2293455"/>
          </a:xfrm>
          <a:prstGeom prst="rect">
            <a:avLst/>
          </a:prstGeom>
        </p:spPr>
      </p:pic>
      <p:sp>
        <p:nvSpPr>
          <p:cNvPr id="8" name="Textfeld 7">
            <a:extLst>
              <a:ext uri="{FF2B5EF4-FFF2-40B4-BE49-F238E27FC236}">
                <a16:creationId xmlns:a16="http://schemas.microsoft.com/office/drawing/2014/main" id="{36AB6E4D-D7B3-6FA4-C635-61662D1B3F83}"/>
              </a:ext>
            </a:extLst>
          </p:cNvPr>
          <p:cNvSpPr txBox="1"/>
          <p:nvPr/>
        </p:nvSpPr>
        <p:spPr>
          <a:xfrm>
            <a:off x="14005" y="6562482"/>
            <a:ext cx="8316416" cy="276999"/>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https://www.green-salamander.de/innovationstypen-was-ist-neu/; https://online.hbs.edu/blog/post/product-innovation; https://www.apple.com/de/shop/browse/finance/loan; https://www.samsonite.at/respark-upright-45-16-underseater--midnight-blue/143311-1549.html?cgid=luggage_new-arrivals </a:t>
            </a:r>
          </a:p>
        </p:txBody>
      </p:sp>
      <p:pic>
        <p:nvPicPr>
          <p:cNvPr id="10" name="Grafik 9" descr="Ein Bild, das Gepäck, Koffer, Zubehör, Anzug enthält.&#10;&#10;Automatisch generierte Beschreibung">
            <a:extLst>
              <a:ext uri="{FF2B5EF4-FFF2-40B4-BE49-F238E27FC236}">
                <a16:creationId xmlns:a16="http://schemas.microsoft.com/office/drawing/2014/main" id="{6777559D-7410-C8BC-87AF-F936064AF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045323"/>
            <a:ext cx="1976776" cy="2965164"/>
          </a:xfrm>
          <a:prstGeom prst="rect">
            <a:avLst/>
          </a:prstGeom>
        </p:spPr>
      </p:pic>
    </p:spTree>
    <p:extLst>
      <p:ext uri="{BB962C8B-B14F-4D97-AF65-F5344CB8AC3E}">
        <p14:creationId xmlns:p14="http://schemas.microsoft.com/office/powerpoint/2010/main" val="333516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Process innovations</a:t>
            </a:r>
          </a:p>
        </p:txBody>
      </p:sp>
      <p:sp>
        <p:nvSpPr>
          <p:cNvPr id="5" name="Inhaltsplatzhalter 2">
            <a:extLst>
              <a:ext uri="{FF2B5EF4-FFF2-40B4-BE49-F238E27FC236}">
                <a16:creationId xmlns:a16="http://schemas.microsoft.com/office/drawing/2014/main" id="{DC21A30D-52BF-54A1-290F-8CC6935D1D22}"/>
              </a:ext>
            </a:extLst>
          </p:cNvPr>
          <p:cNvSpPr txBox="1">
            <a:spLocks/>
          </p:cNvSpPr>
          <p:nvPr/>
        </p:nvSpPr>
        <p:spPr bwMode="auto">
          <a:xfrm>
            <a:off x="828387" y="1556792"/>
            <a:ext cx="7630616" cy="1368152"/>
          </a:xfrm>
          <a:prstGeom prst="rect">
            <a:avLst/>
          </a:prstGeom>
          <a:ln w="9525" cap="flat" cmpd="sng" algn="ctr">
            <a:solidFill>
              <a:srgbClr val="1F3B5F"/>
            </a:solidFill>
            <a:prstDash val="solid"/>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dk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cs typeface="+mn-cs"/>
              </a:rPr>
              <a:t>Process innovation </a:t>
            </a:r>
            <a:r>
              <a:rPr kumimoji="0" lang="en-US" sz="2000" b="0" i="0" u="none" strike="noStrike" kern="1200" cap="none" spc="0" normalizeH="0" baseline="0" noProof="0" dirty="0">
                <a:ln>
                  <a:noFill/>
                </a:ln>
                <a:solidFill>
                  <a:srgbClr val="000000"/>
                </a:solidFill>
                <a:effectLst/>
                <a:uLnTx/>
                <a:uFillTx/>
                <a:cs typeface="+mn-cs"/>
              </a:rPr>
              <a:t>means making the same good or service simpler, faster or cheaper through improved "innovative" processes, or in producing a better-quality product at the same price.</a:t>
            </a:r>
          </a:p>
          <a:p>
            <a:endParaRPr lang="en-US" sz="2000" kern="1200" dirty="0"/>
          </a:p>
          <a:p>
            <a:endParaRPr lang="en-US" sz="2000" kern="1200" dirty="0"/>
          </a:p>
          <a:p>
            <a:endParaRPr lang="de-DE" sz="2000" kern="1200" dirty="0"/>
          </a:p>
        </p:txBody>
      </p:sp>
      <p:sp>
        <p:nvSpPr>
          <p:cNvPr id="8" name="Textfeld 7">
            <a:extLst>
              <a:ext uri="{FF2B5EF4-FFF2-40B4-BE49-F238E27FC236}">
                <a16:creationId xmlns:a16="http://schemas.microsoft.com/office/drawing/2014/main" id="{7157DD71-EB3D-EC03-5D6A-41040B76E76E}"/>
              </a:ext>
            </a:extLst>
          </p:cNvPr>
          <p:cNvSpPr txBox="1"/>
          <p:nvPr/>
        </p:nvSpPr>
        <p:spPr>
          <a:xfrm>
            <a:off x="14005" y="6562482"/>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https://www.green-salamander.de/innovationstypen-was-ist-neu/; https://www.schoolgames.eu/components/com_jobprofiles/files/media/20.pdf; https://www.nespresso.com/at/de/; </a:t>
            </a:r>
          </a:p>
        </p:txBody>
      </p:sp>
      <p:pic>
        <p:nvPicPr>
          <p:cNvPr id="10" name="Grafik 9" descr="Ein Bild, das Küchengerät enthält.&#10;&#10;Automatisch generierte Beschreibung">
            <a:extLst>
              <a:ext uri="{FF2B5EF4-FFF2-40B4-BE49-F238E27FC236}">
                <a16:creationId xmlns:a16="http://schemas.microsoft.com/office/drawing/2014/main" id="{AA41A3DF-D0E8-40E4-DB51-5A09F043B6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9672" y="3020348"/>
            <a:ext cx="2664296" cy="3542134"/>
          </a:xfrm>
          <a:prstGeom prst="rect">
            <a:avLst/>
          </a:prstGeom>
        </p:spPr>
      </p:pic>
      <p:pic>
        <p:nvPicPr>
          <p:cNvPr id="14" name="Grafik 13">
            <a:extLst>
              <a:ext uri="{FF2B5EF4-FFF2-40B4-BE49-F238E27FC236}">
                <a16:creationId xmlns:a16="http://schemas.microsoft.com/office/drawing/2014/main" id="{423259D6-6A34-7DF1-CA3B-C70BC6596F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31434" y="3429000"/>
            <a:ext cx="2249553" cy="2519398"/>
          </a:xfrm>
          <a:prstGeom prst="rect">
            <a:avLst/>
          </a:prstGeom>
        </p:spPr>
      </p:pic>
    </p:spTree>
    <p:extLst>
      <p:ext uri="{BB962C8B-B14F-4D97-AF65-F5344CB8AC3E}">
        <p14:creationId xmlns:p14="http://schemas.microsoft.com/office/powerpoint/2010/main" val="184257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Market innovations</a:t>
            </a:r>
          </a:p>
        </p:txBody>
      </p:sp>
      <p:sp>
        <p:nvSpPr>
          <p:cNvPr id="5" name="Inhaltsplatzhalter 2">
            <a:extLst>
              <a:ext uri="{FF2B5EF4-FFF2-40B4-BE49-F238E27FC236}">
                <a16:creationId xmlns:a16="http://schemas.microsoft.com/office/drawing/2014/main" id="{DC21A30D-52BF-54A1-290F-8CC6935D1D22}"/>
              </a:ext>
            </a:extLst>
          </p:cNvPr>
          <p:cNvSpPr txBox="1">
            <a:spLocks/>
          </p:cNvSpPr>
          <p:nvPr/>
        </p:nvSpPr>
        <p:spPr bwMode="auto">
          <a:xfrm>
            <a:off x="828387" y="1556792"/>
            <a:ext cx="7630616" cy="1368152"/>
          </a:xfrm>
          <a:prstGeom prst="rect">
            <a:avLst/>
          </a:prstGeom>
          <a:ln w="9525" cap="flat" cmpd="sng" algn="ctr">
            <a:solidFill>
              <a:srgbClr val="1F3B5F"/>
            </a:solidFill>
            <a:prstDash val="solid"/>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dk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cs typeface="+mn-cs"/>
              </a:rPr>
              <a:t>Market innovation </a:t>
            </a:r>
            <a:r>
              <a:rPr kumimoji="0" lang="en-US" sz="2000" b="0" i="0" u="none" strike="noStrike" kern="1200" cap="none" spc="0" normalizeH="0" baseline="0" noProof="0" dirty="0">
                <a:ln>
                  <a:noFill/>
                </a:ln>
                <a:solidFill>
                  <a:srgbClr val="000000"/>
                </a:solidFill>
                <a:effectLst/>
                <a:uLnTx/>
                <a:uFillTx/>
                <a:cs typeface="+mn-cs"/>
              </a:rPr>
              <a:t>means the opening up of new markets, changing existing market structure, introducing new market devices, altering market behavior, and generally changing the way in which business is done. </a:t>
            </a:r>
            <a:endParaRPr kumimoji="0" lang="en-US" sz="2000" b="1" i="0" u="none" strike="noStrike" kern="1200" cap="none" spc="0" normalizeH="0" baseline="0" noProof="0" dirty="0">
              <a:ln>
                <a:noFill/>
              </a:ln>
              <a:solidFill>
                <a:srgbClr val="000000"/>
              </a:solidFill>
              <a:effectLst/>
              <a:uLnTx/>
              <a:uFillTx/>
              <a:cs typeface="+mn-cs"/>
            </a:endParaRPr>
          </a:p>
          <a:p>
            <a:endParaRPr lang="en-US" sz="2000" kern="1200" dirty="0"/>
          </a:p>
          <a:p>
            <a:endParaRPr lang="en-US" sz="2000" kern="1200" dirty="0"/>
          </a:p>
          <a:p>
            <a:endParaRPr lang="de-DE" sz="2000" kern="1200" dirty="0"/>
          </a:p>
        </p:txBody>
      </p:sp>
      <p:pic>
        <p:nvPicPr>
          <p:cNvPr id="6" name="Grafik 5" descr="Ein Bild, das Elektronik enthält.&#10;&#10;Automatisch generierte Beschreibung">
            <a:extLst>
              <a:ext uri="{FF2B5EF4-FFF2-40B4-BE49-F238E27FC236}">
                <a16:creationId xmlns:a16="http://schemas.microsoft.com/office/drawing/2014/main" id="{AD3D9539-33AF-CF02-D971-6FCAFE686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164133"/>
            <a:ext cx="3276364" cy="3276364"/>
          </a:xfrm>
          <a:prstGeom prst="rect">
            <a:avLst/>
          </a:prstGeom>
        </p:spPr>
      </p:pic>
      <p:sp>
        <p:nvSpPr>
          <p:cNvPr id="7" name="Textfeld 6">
            <a:extLst>
              <a:ext uri="{FF2B5EF4-FFF2-40B4-BE49-F238E27FC236}">
                <a16:creationId xmlns:a16="http://schemas.microsoft.com/office/drawing/2014/main" id="{5D4C9181-3C60-4D25-9EAE-A011756BC28C}"/>
              </a:ext>
            </a:extLst>
          </p:cNvPr>
          <p:cNvSpPr txBox="1"/>
          <p:nvPr/>
        </p:nvSpPr>
        <p:spPr>
          <a:xfrm>
            <a:off x="14005" y="6562482"/>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https://www.green-salamander.de/innovationstypen-was-ist-neu; https://www.theverge.com/2014/7/1/5861062/sony-walkman-at-35; https://www.sciencedirect.com/science/article/pii/S0148296320306378</a:t>
            </a:r>
          </a:p>
        </p:txBody>
      </p:sp>
    </p:spTree>
    <p:extLst>
      <p:ext uri="{BB962C8B-B14F-4D97-AF65-F5344CB8AC3E}">
        <p14:creationId xmlns:p14="http://schemas.microsoft.com/office/powerpoint/2010/main" val="260792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A09407-6F55-5E23-4DEA-8B1A180D6CF5}"/>
              </a:ext>
            </a:extLst>
          </p:cNvPr>
          <p:cNvSpPr txBox="1">
            <a:spLocks/>
          </p:cNvSpPr>
          <p:nvPr/>
        </p:nvSpPr>
        <p:spPr bwMode="auto">
          <a:xfrm>
            <a:off x="827584" y="332110"/>
            <a:ext cx="604916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defRPr sz="2800" b="1">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defRPr>
            </a:lvl1pPr>
            <a:lvl2pPr eaLnBrk="0" hangingPunct="0">
              <a:defRPr sz="3200">
                <a:solidFill>
                  <a:schemeClr val="accent1"/>
                </a:solidFill>
              </a:defRPr>
            </a:lvl2pPr>
            <a:lvl3pPr eaLnBrk="0" hangingPunct="0">
              <a:defRPr sz="3200">
                <a:solidFill>
                  <a:schemeClr val="accent1"/>
                </a:solidFill>
              </a:defRPr>
            </a:lvl3pPr>
            <a:lvl4pPr eaLnBrk="0" hangingPunct="0">
              <a:defRPr sz="3200">
                <a:solidFill>
                  <a:schemeClr val="accent1"/>
                </a:solidFill>
              </a:defRPr>
            </a:lvl4pPr>
            <a:lvl5pPr eaLnBrk="0" hangingPunct="0">
              <a:defRPr sz="3200">
                <a:solidFill>
                  <a:schemeClr val="accent1"/>
                </a:solidFill>
              </a:defRPr>
            </a:lvl5pPr>
            <a:lvl6pPr marL="457200" fontAlgn="base">
              <a:spcBef>
                <a:spcPct val="0"/>
              </a:spcBef>
              <a:spcAft>
                <a:spcPct val="0"/>
              </a:spcAft>
              <a:defRPr sz="3200">
                <a:solidFill>
                  <a:schemeClr val="accent1"/>
                </a:solidFill>
              </a:defRPr>
            </a:lvl6pPr>
            <a:lvl7pPr marL="914400" fontAlgn="base">
              <a:spcBef>
                <a:spcPct val="0"/>
              </a:spcBef>
              <a:spcAft>
                <a:spcPct val="0"/>
              </a:spcAft>
              <a:defRPr sz="3200">
                <a:solidFill>
                  <a:schemeClr val="accent1"/>
                </a:solidFill>
              </a:defRPr>
            </a:lvl7pPr>
            <a:lvl8pPr marL="1371600" fontAlgn="base">
              <a:spcBef>
                <a:spcPct val="0"/>
              </a:spcBef>
              <a:spcAft>
                <a:spcPct val="0"/>
              </a:spcAft>
              <a:defRPr sz="3200">
                <a:solidFill>
                  <a:schemeClr val="accent1"/>
                </a:solidFill>
              </a:defRPr>
            </a:lvl8pPr>
            <a:lvl9pPr marL="1828800" fontAlgn="base">
              <a:spcBef>
                <a:spcPct val="0"/>
              </a:spcBef>
              <a:spcAft>
                <a:spcPct val="0"/>
              </a:spcAft>
              <a:defRPr sz="3200">
                <a:solidFill>
                  <a:schemeClr val="accent1"/>
                </a:solidFill>
              </a:defRPr>
            </a:lvl9pPr>
          </a:lstStyle>
          <a:p>
            <a:r>
              <a:rPr lang="en-GB" b="0" dirty="0">
                <a:solidFill>
                  <a:schemeClr val="tx1"/>
                </a:solidFill>
              </a:rPr>
              <a:t>Organisational innovations</a:t>
            </a:r>
          </a:p>
        </p:txBody>
      </p:sp>
      <p:sp>
        <p:nvSpPr>
          <p:cNvPr id="5" name="Inhaltsplatzhalter 2">
            <a:extLst>
              <a:ext uri="{FF2B5EF4-FFF2-40B4-BE49-F238E27FC236}">
                <a16:creationId xmlns:a16="http://schemas.microsoft.com/office/drawing/2014/main" id="{DC21A30D-52BF-54A1-290F-8CC6935D1D22}"/>
              </a:ext>
            </a:extLst>
          </p:cNvPr>
          <p:cNvSpPr txBox="1">
            <a:spLocks/>
          </p:cNvSpPr>
          <p:nvPr/>
        </p:nvSpPr>
        <p:spPr bwMode="auto">
          <a:xfrm>
            <a:off x="828387" y="1556792"/>
            <a:ext cx="7630616" cy="1224136"/>
          </a:xfrm>
          <a:prstGeom prst="rect">
            <a:avLst/>
          </a:prstGeom>
          <a:ln w="9525" cap="flat" cmpd="sng" algn="ctr">
            <a:solidFill>
              <a:srgbClr val="1F3B5F"/>
            </a:solidFill>
            <a:prstDash val="solid"/>
          </a:ln>
          <a:effectLst>
            <a:outerShdw blurRad="50800" dist="38100" dir="2700000" algn="tl" rotWithShape="0">
              <a:schemeClr val="bg2">
                <a:lumMod val="75000"/>
                <a:alpha val="40000"/>
              </a:scheme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Tx/>
              <a:buNone/>
              <a:defRPr sz="1200" b="1">
                <a:solidFill>
                  <a:schemeClr val="dk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a:ln>
                  <a:noFill/>
                </a:ln>
                <a:solidFill>
                  <a:srgbClr val="000000"/>
                </a:solidFill>
                <a:effectLst/>
                <a:uLnTx/>
                <a:uFillTx/>
                <a:cs typeface="+mn-cs"/>
              </a:rPr>
              <a:t>Organisational innovation </a:t>
            </a:r>
            <a:r>
              <a:rPr kumimoji="0" lang="en-GB" sz="2000" b="0" i="0" u="none" strike="noStrike" kern="1200" cap="none" spc="0" normalizeH="0" baseline="0">
                <a:ln>
                  <a:noFill/>
                </a:ln>
                <a:solidFill>
                  <a:srgbClr val="000000"/>
                </a:solidFill>
                <a:effectLst/>
                <a:uLnTx/>
                <a:uFillTx/>
                <a:cs typeface="+mn-cs"/>
              </a:rPr>
              <a:t>can be defined as the introduction of something new (an idea, product, service, technology, process, and strategy) to an organization.</a:t>
            </a:r>
          </a:p>
          <a:p>
            <a:endParaRPr lang="en-GB" sz="2000" kern="1200"/>
          </a:p>
          <a:p>
            <a:endParaRPr lang="en-GB" sz="2000" kern="1200"/>
          </a:p>
          <a:p>
            <a:endParaRPr lang="en-GB" sz="2000" kern="1200"/>
          </a:p>
        </p:txBody>
      </p:sp>
      <p:sp>
        <p:nvSpPr>
          <p:cNvPr id="7" name="Textfeld 6">
            <a:extLst>
              <a:ext uri="{FF2B5EF4-FFF2-40B4-BE49-F238E27FC236}">
                <a16:creationId xmlns:a16="http://schemas.microsoft.com/office/drawing/2014/main" id="{DC3815B8-DA7A-3A2B-A3F2-A097D1C98C36}"/>
              </a:ext>
            </a:extLst>
          </p:cNvPr>
          <p:cNvSpPr txBox="1"/>
          <p:nvPr/>
        </p:nvSpPr>
        <p:spPr>
          <a:xfrm>
            <a:off x="14005" y="6562482"/>
            <a:ext cx="8316416" cy="184666"/>
          </a:xfrm>
          <a:prstGeom prst="rect">
            <a:avLst/>
          </a:prstGeom>
          <a:noFill/>
        </p:spPr>
        <p:txBody>
          <a:bodyPr wrap="square" rtlCol="0">
            <a:spAutoFit/>
          </a:bodyPr>
          <a:lstStyle/>
          <a:p>
            <a:r>
              <a:rPr lang="de-DE" sz="600" dirty="0">
                <a:latin typeface="Roboto" panose="02000000000000000000" pitchFamily="2" charset="0"/>
                <a:ea typeface="Roboto" panose="02000000000000000000" pitchFamily="2" charset="0"/>
              </a:rPr>
              <a:t>Source: https://innovationcloud.com/blog/where-to-innovate-organizational-innovation-explained.html; https://link.springer.com/chapter/10.1007/978-981-10-0983-9_56 </a:t>
            </a:r>
          </a:p>
        </p:txBody>
      </p:sp>
      <p:pic>
        <p:nvPicPr>
          <p:cNvPr id="9" name="Grafik 8" descr="Ein Bild, das Wand, drinnen, Boden, Möbel enthält.&#10;&#10;Automatisch generierte Beschreibung">
            <a:extLst>
              <a:ext uri="{FF2B5EF4-FFF2-40B4-BE49-F238E27FC236}">
                <a16:creationId xmlns:a16="http://schemas.microsoft.com/office/drawing/2014/main" id="{333EDD8E-08DE-91BC-82BF-C1FE00FDD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236978"/>
            <a:ext cx="4032448" cy="2688298"/>
          </a:xfrm>
          <a:prstGeom prst="rect">
            <a:avLst/>
          </a:prstGeom>
        </p:spPr>
      </p:pic>
      <p:pic>
        <p:nvPicPr>
          <p:cNvPr id="11" name="Grafik 10">
            <a:extLst>
              <a:ext uri="{FF2B5EF4-FFF2-40B4-BE49-F238E27FC236}">
                <a16:creationId xmlns:a16="http://schemas.microsoft.com/office/drawing/2014/main" id="{034286E5-691A-5171-3D68-086A6CBFE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236978"/>
            <a:ext cx="2808312" cy="2428810"/>
          </a:xfrm>
          <a:prstGeom prst="rect">
            <a:avLst/>
          </a:prstGeom>
        </p:spPr>
      </p:pic>
    </p:spTree>
    <p:extLst>
      <p:ext uri="{BB962C8B-B14F-4D97-AF65-F5344CB8AC3E}">
        <p14:creationId xmlns:p14="http://schemas.microsoft.com/office/powerpoint/2010/main" val="435478258"/>
      </p:ext>
    </p:extLst>
  </p:cSld>
  <p:clrMapOvr>
    <a:masterClrMapping/>
  </p:clrMapOvr>
</p:sld>
</file>

<file path=ppt/theme/theme1.xml><?xml version="1.0" encoding="utf-8"?>
<a:theme xmlns:a="http://schemas.openxmlformats.org/drawingml/2006/main" name="Leere Präsentation">
  <a:themeElements>
    <a:clrScheme name="">
      <a:dk1>
        <a:srgbClr val="000000"/>
      </a:dk1>
      <a:lt1>
        <a:srgbClr val="FFFFFF"/>
      </a:lt1>
      <a:dk2>
        <a:srgbClr val="000000"/>
      </a:dk2>
      <a:lt2>
        <a:srgbClr val="808080"/>
      </a:lt2>
      <a:accent1>
        <a:srgbClr val="0057A2"/>
      </a:accent1>
      <a:accent2>
        <a:srgbClr val="333399"/>
      </a:accent2>
      <a:accent3>
        <a:srgbClr val="FFFFFF"/>
      </a:accent3>
      <a:accent4>
        <a:srgbClr val="000000"/>
      </a:accent4>
      <a:accent5>
        <a:srgbClr val="AAB4CE"/>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1244</Words>
  <Application>Microsoft Office PowerPoint</Application>
  <PresentationFormat>Bildschirmpräsentation (4:3)</PresentationFormat>
  <Paragraphs>127</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g_d0_f1</vt:lpstr>
      <vt:lpstr>Roboto</vt:lpstr>
      <vt:lpstr>Times New Roman</vt:lpstr>
      <vt:lpstr>Leere 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2023-02-11T17:31:47Z</dcterms:created>
  <dcterms:modified xsi:type="dcterms:W3CDTF">2023-02-11T17:43:24Z</dcterms:modified>
</cp:coreProperties>
</file>