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75" r:id="rId2"/>
    <p:sldId id="277" r:id="rId3"/>
    <p:sldId id="279" r:id="rId4"/>
    <p:sldId id="280" r:id="rId5"/>
    <p:sldId id="281" r:id="rId6"/>
    <p:sldId id="282" r:id="rId7"/>
    <p:sldId id="298" r:id="rId8"/>
    <p:sldId id="283" r:id="rId9"/>
    <p:sldId id="299" r:id="rId10"/>
    <p:sldId id="284" r:id="rId11"/>
    <p:sldId id="285" r:id="rId12"/>
    <p:sldId id="286" r:id="rId13"/>
    <p:sldId id="287" r:id="rId14"/>
    <p:sldId id="288" r:id="rId15"/>
    <p:sldId id="289" r:id="rId16"/>
    <p:sldId id="290" r:id="rId17"/>
    <p:sldId id="300" r:id="rId18"/>
    <p:sldId id="301" r:id="rId1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787878"/>
    <a:srgbClr val="FFD966"/>
    <a:srgbClr val="E7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2203" autoAdjust="0"/>
  </p:normalViewPr>
  <p:slideViewPr>
    <p:cSldViewPr>
      <p:cViewPr varScale="1">
        <p:scale>
          <a:sx n="70" d="100"/>
          <a:sy n="70" d="100"/>
        </p:scale>
        <p:origin x="1728"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de-DE" sz="2400" b="1" noProof="0" dirty="0" smtClean="0">
              <a:latin typeface="Arial" panose="020B0604020202020204" pitchFamily="34" charset="0"/>
              <a:cs typeface="Arial" panose="020B0604020202020204" pitchFamily="34" charset="0"/>
            </a:rPr>
            <a:t>Grundlagen I:</a:t>
          </a:r>
        </a:p>
        <a:p>
          <a:pPr>
            <a:spcAft>
              <a:spcPts val="0"/>
            </a:spcAft>
          </a:pPr>
          <a:r>
            <a:rPr lang="de-DE" sz="1600" b="0" noProof="0" dirty="0" smtClean="0">
              <a:latin typeface="Arial" panose="020B0604020202020204" pitchFamily="34" charset="0"/>
              <a:cs typeface="Arial" panose="020B0604020202020204" pitchFamily="34" charset="0"/>
            </a:rPr>
            <a:t>Charakteristika, Güteraffinität, Straßennetz, Verkehrsmittel</a:t>
          </a: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de-DE" sz="2400" b="1" noProof="0" dirty="0" smtClean="0">
              <a:latin typeface="Arial" panose="020B0604020202020204" pitchFamily="34" charset="0"/>
              <a:cs typeface="Arial" panose="020B0604020202020204" pitchFamily="34" charset="0"/>
            </a:rPr>
            <a:t>Grundlagen II:</a:t>
          </a:r>
        </a:p>
        <a:p>
          <a:pPr>
            <a:spcAft>
              <a:spcPts val="0"/>
            </a:spcAft>
          </a:pPr>
          <a:r>
            <a:rPr lang="de-DE" sz="1600" b="0" noProof="0" dirty="0" smtClean="0">
              <a:latin typeface="Arial" panose="020B0604020202020204" pitchFamily="34" charset="0"/>
              <a:cs typeface="Arial" panose="020B0604020202020204" pitchFamily="34" charset="0"/>
            </a:rPr>
            <a:t>Kalkulation, Maut in Österreich</a:t>
          </a:r>
        </a:p>
      </dgm:t>
    </dgm:pt>
    <dgm:pt modelId="{C275D667-1342-4DA5-BDDB-C9B7450E643B}" type="sib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2"/>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2"/>
      <dgm:spPr/>
      <dgm:t>
        <a:bodyPr/>
        <a:lstStyle/>
        <a:p>
          <a:endParaRPr lang="de-AT"/>
        </a:p>
      </dgm:t>
    </dgm:pt>
    <dgm:pt modelId="{BF8CDB65-7F63-46ED-AD6F-299BB5E410A3}" type="pres">
      <dgm:prSet presAssocID="{754914D3-2823-4D9D-9B5F-8AAE908A2791}" presName="dstNode" presStyleLbl="node1" presStyleIdx="0" presStyleCnt="2"/>
      <dgm:spPr/>
      <dgm:t>
        <a:bodyPr/>
        <a:lstStyle/>
        <a:p>
          <a:endParaRPr lang="de-AT"/>
        </a:p>
      </dgm:t>
    </dgm:pt>
    <dgm:pt modelId="{2B62C432-4905-40F9-9530-D2F004B7D3F6}" type="pres">
      <dgm:prSet presAssocID="{98FFCFD7-6EAF-43B3-B073-F90520D80DD2}" presName="text_1" presStyleLbl="node1" presStyleIdx="0" presStyleCnt="2">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2"/>
      <dgm:spPr>
        <a:solidFill>
          <a:srgbClr val="787878"/>
        </a:solidFill>
      </dgm:spPr>
      <dgm:t>
        <a:bodyPr/>
        <a:lstStyle/>
        <a:p>
          <a:endParaRPr lang="en-GB"/>
        </a:p>
      </dgm:t>
    </dgm:pt>
    <dgm:pt modelId="{4AECBF35-7779-4F5A-90A6-34FF6558E718}" type="pres">
      <dgm:prSet presAssocID="{751605F6-31DF-4E1E-AD67-19FD5C110A50}" presName="text_2" presStyleLbl="node1" presStyleIdx="1" presStyleCnt="2">
        <dgm:presLayoutVars>
          <dgm:bulletEnabled val="1"/>
        </dgm:presLayoutVars>
      </dgm:prSet>
      <dgm:spPr/>
      <dgm:t>
        <a:bodyPr/>
        <a:lstStyle/>
        <a:p>
          <a:endParaRPr lang="de-AT"/>
        </a:p>
      </dgm:t>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dgm:t>
        <a:bodyPr/>
        <a:lstStyle/>
        <a:p>
          <a:endParaRPr lang="en-US"/>
        </a:p>
      </dgm:t>
    </dgm:pt>
  </dgm:ptLst>
  <dgm:cxnLst>
    <dgm:cxn modelId="{57DA4B27-2840-445B-BA12-C22073F6F5A6}" srcId="{754914D3-2823-4D9D-9B5F-8AAE908A2791}" destId="{98FFCFD7-6EAF-43B3-B073-F90520D80DD2}" srcOrd="0" destOrd="0" parTransId="{0CEDF57B-D459-45D7-A350-FD28016FAB11}" sibTransId="{0CF79BA9-38A5-469E-A5F4-723A1AFB8F96}"/>
    <dgm:cxn modelId="{BBB19031-6E06-432A-9ADE-95B7C81498DD}" type="presOf" srcId="{0CF79BA9-38A5-469E-A5F4-723A1AFB8F96}" destId="{93855F07-44CB-45DE-B464-761E63A71CD5}" srcOrd="0" destOrd="0" presId="urn:microsoft.com/office/officeart/2008/layout/VerticalCurvedList"/>
    <dgm:cxn modelId="{5C189417-BCBF-49B9-AA80-8DCDA0065A51}" type="presOf" srcId="{98FFCFD7-6EAF-43B3-B073-F90520D80DD2}" destId="{2B62C432-4905-40F9-9530-D2F004B7D3F6}" srcOrd="0" destOrd="0" presId="urn:microsoft.com/office/officeart/2008/layout/VerticalCurvedList"/>
    <dgm:cxn modelId="{00CD82B3-8A03-4A7E-AB7B-A12EC353989B}" srcId="{754914D3-2823-4D9D-9B5F-8AAE908A2791}" destId="{751605F6-31DF-4E1E-AD67-19FD5C110A50}" srcOrd="1" destOrd="0" parTransId="{4F5A3B64-3F09-4208-AE30-AE3A985B6581}" sibTransId="{C275D667-1342-4DA5-BDDB-C9B7450E643B}"/>
    <dgm:cxn modelId="{98567467-CEC9-4E82-82B4-6DDFE46B03E9}" type="presOf" srcId="{751605F6-31DF-4E1E-AD67-19FD5C110A50}" destId="{4AECBF35-7779-4F5A-90A6-34FF6558E718}" srcOrd="0" destOrd="0" presId="urn:microsoft.com/office/officeart/2008/layout/VerticalCurvedList"/>
    <dgm:cxn modelId="{9C908A6B-2A4F-4DF1-BB3C-26288F973B71}" type="presOf" srcId="{754914D3-2823-4D9D-9B5F-8AAE908A2791}" destId="{AE6139D5-D84B-4711-8A6A-A5161E022A99}" srcOrd="0" destOrd="0" presId="urn:microsoft.com/office/officeart/2008/layout/VerticalCurvedList"/>
    <dgm:cxn modelId="{E753C25D-5162-4686-AD1E-95494DBDEC09}" type="presParOf" srcId="{AE6139D5-D84B-4711-8A6A-A5161E022A99}" destId="{00F42187-34FD-4D8B-A449-F316E9EB9AFA}" srcOrd="0" destOrd="0" presId="urn:microsoft.com/office/officeart/2008/layout/VerticalCurvedList"/>
    <dgm:cxn modelId="{6A76DDD8-387B-4965-AF17-F1148DF8BB59}" type="presParOf" srcId="{00F42187-34FD-4D8B-A449-F316E9EB9AFA}" destId="{C168C53D-163A-4892-8EF0-B5326C3FF8C8}" srcOrd="0" destOrd="0" presId="urn:microsoft.com/office/officeart/2008/layout/VerticalCurvedList"/>
    <dgm:cxn modelId="{4E632F3E-5DC3-4E48-ACA6-4D04223B7D94}" type="presParOf" srcId="{C168C53D-163A-4892-8EF0-B5326C3FF8C8}" destId="{0FAB2C97-DF89-43B9-B7B2-C745E026F562}" srcOrd="0" destOrd="0" presId="urn:microsoft.com/office/officeart/2008/layout/VerticalCurvedList"/>
    <dgm:cxn modelId="{29905EA8-81BB-43CE-B0C2-3734C73A2368}" type="presParOf" srcId="{C168C53D-163A-4892-8EF0-B5326C3FF8C8}" destId="{93855F07-44CB-45DE-B464-761E63A71CD5}" srcOrd="1" destOrd="0" presId="urn:microsoft.com/office/officeart/2008/layout/VerticalCurvedList"/>
    <dgm:cxn modelId="{069460AE-7171-42C8-83DE-BDC10317694B}" type="presParOf" srcId="{C168C53D-163A-4892-8EF0-B5326C3FF8C8}" destId="{D258DE45-194F-4470-A0BE-D234AB24927B}" srcOrd="2" destOrd="0" presId="urn:microsoft.com/office/officeart/2008/layout/VerticalCurvedList"/>
    <dgm:cxn modelId="{AE2B9EA0-B653-48CB-AA23-DD6A81E57C18}" type="presParOf" srcId="{C168C53D-163A-4892-8EF0-B5326C3FF8C8}" destId="{BF8CDB65-7F63-46ED-AD6F-299BB5E410A3}" srcOrd="3" destOrd="0" presId="urn:microsoft.com/office/officeart/2008/layout/VerticalCurvedList"/>
    <dgm:cxn modelId="{C729D4FD-8C13-49E1-A5F8-746A33FACC97}" type="presParOf" srcId="{00F42187-34FD-4D8B-A449-F316E9EB9AFA}" destId="{2B62C432-4905-40F9-9530-D2F004B7D3F6}" srcOrd="1" destOrd="0" presId="urn:microsoft.com/office/officeart/2008/layout/VerticalCurvedList"/>
    <dgm:cxn modelId="{EA762BAE-DD34-4244-9733-9BA28420D1D3}" type="presParOf" srcId="{00F42187-34FD-4D8B-A449-F316E9EB9AFA}" destId="{7D7CD6F4-5BF8-4820-9EDA-8C7339E21069}" srcOrd="2" destOrd="0" presId="urn:microsoft.com/office/officeart/2008/layout/VerticalCurvedList"/>
    <dgm:cxn modelId="{A0C8E891-5746-4794-AADB-F7D5A79114F0}" type="presParOf" srcId="{7D7CD6F4-5BF8-4820-9EDA-8C7339E21069}" destId="{C2A52F33-F895-4B2F-BC4C-05306D79D5F7}" srcOrd="0" destOrd="0" presId="urn:microsoft.com/office/officeart/2008/layout/VerticalCurvedList"/>
    <dgm:cxn modelId="{ADC232AD-CB25-4566-B276-826DE10E476B}" type="presParOf" srcId="{00F42187-34FD-4D8B-A449-F316E9EB9AFA}" destId="{4AECBF35-7779-4F5A-90A6-34FF6558E718}" srcOrd="3" destOrd="0" presId="urn:microsoft.com/office/officeart/2008/layout/VerticalCurvedList"/>
    <dgm:cxn modelId="{438A4073-0A28-498A-8D8E-0E875406CA68}" type="presParOf" srcId="{00F42187-34FD-4D8B-A449-F316E9EB9AFA}" destId="{C9ABC99E-6F07-4919-B337-A2FBE0FA6FF0}" srcOrd="4" destOrd="0" presId="urn:microsoft.com/office/officeart/2008/layout/VerticalCurvedList"/>
    <dgm:cxn modelId="{F027A8F4-670C-4CEA-A701-5E5B8ED8BBBE}"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pPr>
            <a:spcAft>
              <a:spcPts val="0"/>
            </a:spcAft>
          </a:pPr>
          <a:r>
            <a:rPr lang="de-DE" sz="2400" b="1" noProof="0" dirty="0" smtClean="0">
              <a:latin typeface="Arial" panose="020B0604020202020204" pitchFamily="34" charset="0"/>
              <a:cs typeface="Arial" panose="020B0604020202020204" pitchFamily="34" charset="0"/>
            </a:rPr>
            <a:t>Grundlagen I:</a:t>
          </a:r>
        </a:p>
        <a:p>
          <a:pPr>
            <a:spcAft>
              <a:spcPts val="0"/>
            </a:spcAft>
          </a:pPr>
          <a:r>
            <a:rPr lang="de-DE" sz="1600" b="0" noProof="0" dirty="0" smtClean="0">
              <a:latin typeface="Arial" panose="020B0604020202020204" pitchFamily="34" charset="0"/>
              <a:cs typeface="Arial" panose="020B0604020202020204" pitchFamily="34" charset="0"/>
            </a:rPr>
            <a:t>Charakteristika, Güteraffinität, Straßennetz, Verkehrsmittel</a:t>
          </a:r>
        </a:p>
      </dgm:t>
    </dgm:pt>
    <dgm:pt modelId="{0CEDF57B-D459-45D7-A350-FD28016FAB11}" type="par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0CF79BA9-38A5-469E-A5F4-723A1AFB8F96}" type="sibTrans" cxnId="{57DA4B27-2840-445B-BA12-C22073F6F5A6}">
      <dgm:prSet/>
      <dgm:spPr/>
      <dgm:t>
        <a:bodyPr/>
        <a:lstStyle/>
        <a:p>
          <a:endParaRPr lang="en-GB" sz="2400">
            <a:latin typeface="Arial" panose="020B0604020202020204" pitchFamily="34" charset="0"/>
            <a:cs typeface="Arial" panose="020B0604020202020204" pitchFamily="34" charset="0"/>
          </a:endParaRPr>
        </a:p>
      </dgm:t>
    </dgm:pt>
    <dgm:pt modelId="{751605F6-31DF-4E1E-AD67-19FD5C110A50}">
      <dgm:prSet custT="1"/>
      <dgm:spPr/>
      <dgm:t>
        <a:bodyPr/>
        <a:lstStyle/>
        <a:p>
          <a:pPr>
            <a:spcAft>
              <a:spcPts val="0"/>
            </a:spcAft>
          </a:pPr>
          <a:r>
            <a:rPr lang="de-DE" sz="2400" b="1" noProof="0" dirty="0" smtClean="0">
              <a:latin typeface="Arial" panose="020B0604020202020204" pitchFamily="34" charset="0"/>
              <a:cs typeface="Arial" panose="020B0604020202020204" pitchFamily="34" charset="0"/>
            </a:rPr>
            <a:t>Grundlagen II:</a:t>
          </a:r>
        </a:p>
        <a:p>
          <a:pPr>
            <a:spcAft>
              <a:spcPts val="0"/>
            </a:spcAft>
          </a:pPr>
          <a:r>
            <a:rPr lang="de-DE" sz="1600" b="0" noProof="0" dirty="0" smtClean="0">
              <a:latin typeface="Arial" panose="020B0604020202020204" pitchFamily="34" charset="0"/>
              <a:cs typeface="Arial" panose="020B0604020202020204" pitchFamily="34" charset="0"/>
            </a:rPr>
            <a:t>Kalkulation, Maut in Österreich</a:t>
          </a:r>
        </a:p>
      </dgm:t>
    </dgm:pt>
    <dgm:pt modelId="{C275D667-1342-4DA5-BDDB-C9B7450E643B}" type="sib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4F5A3B64-3F09-4208-AE30-AE3A985B6581}" type="parTrans" cxnId="{00CD82B3-8A03-4A7E-AB7B-A12EC353989B}">
      <dgm:prSet/>
      <dgm:spPr/>
      <dgm:t>
        <a:bodyPr/>
        <a:lstStyle/>
        <a:p>
          <a:endParaRPr lang="en-US" sz="2400">
            <a:latin typeface="Arial" panose="020B0604020202020204" pitchFamily="34" charset="0"/>
            <a:cs typeface="Arial" panose="020B0604020202020204" pitchFamily="34" charset="0"/>
          </a:endParaRPr>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2"/>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2"/>
      <dgm:spPr/>
      <dgm:t>
        <a:bodyPr/>
        <a:lstStyle/>
        <a:p>
          <a:endParaRPr lang="de-AT"/>
        </a:p>
      </dgm:t>
    </dgm:pt>
    <dgm:pt modelId="{BF8CDB65-7F63-46ED-AD6F-299BB5E410A3}" type="pres">
      <dgm:prSet presAssocID="{754914D3-2823-4D9D-9B5F-8AAE908A2791}" presName="dstNode" presStyleLbl="node1" presStyleIdx="0" presStyleCnt="2"/>
      <dgm:spPr/>
      <dgm:t>
        <a:bodyPr/>
        <a:lstStyle/>
        <a:p>
          <a:endParaRPr lang="de-AT"/>
        </a:p>
      </dgm:t>
    </dgm:pt>
    <dgm:pt modelId="{2B62C432-4905-40F9-9530-D2F004B7D3F6}" type="pres">
      <dgm:prSet presAssocID="{98FFCFD7-6EAF-43B3-B073-F90520D80DD2}" presName="text_1" presStyleLbl="node1" presStyleIdx="0" presStyleCnt="2">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2"/>
      <dgm:spPr>
        <a:solidFill>
          <a:schemeClr val="bg1"/>
        </a:solidFill>
      </dgm:spPr>
      <dgm:t>
        <a:bodyPr/>
        <a:lstStyle/>
        <a:p>
          <a:endParaRPr lang="en-GB"/>
        </a:p>
      </dgm:t>
    </dgm:pt>
    <dgm:pt modelId="{4AECBF35-7779-4F5A-90A6-34FF6558E718}" type="pres">
      <dgm:prSet presAssocID="{751605F6-31DF-4E1E-AD67-19FD5C110A50}" presName="text_2" presStyleLbl="node1" presStyleIdx="1" presStyleCnt="2">
        <dgm:presLayoutVars>
          <dgm:bulletEnabled val="1"/>
        </dgm:presLayoutVars>
      </dgm:prSet>
      <dgm:spPr/>
      <dgm:t>
        <a:bodyPr/>
        <a:lstStyle/>
        <a:p>
          <a:endParaRPr lang="de-AT"/>
        </a:p>
      </dgm:t>
    </dgm:pt>
    <dgm:pt modelId="{C9ABC99E-6F07-4919-B337-A2FBE0FA6FF0}" type="pres">
      <dgm:prSet presAssocID="{751605F6-31DF-4E1E-AD67-19FD5C110A50}" presName="accent_2" presStyleCnt="0"/>
      <dgm:spPr/>
    </dgm:pt>
    <dgm:pt modelId="{778CB8F3-48B0-485B-8F03-E61C740FAFB1}" type="pres">
      <dgm:prSet presAssocID="{751605F6-31DF-4E1E-AD67-19FD5C110A50}" presName="accentRepeatNode" presStyleLbl="solidFgAcc1" presStyleIdx="1" presStyleCnt="2"/>
      <dgm:spPr>
        <a:solidFill>
          <a:srgbClr val="787878"/>
        </a:solidFill>
      </dgm:spPr>
      <dgm:t>
        <a:bodyPr/>
        <a:lstStyle/>
        <a:p>
          <a:endParaRPr lang="en-US"/>
        </a:p>
      </dgm:t>
    </dgm:pt>
  </dgm:ptLst>
  <dgm:cxnLst>
    <dgm:cxn modelId="{00CD82B3-8A03-4A7E-AB7B-A12EC353989B}" srcId="{754914D3-2823-4D9D-9B5F-8AAE908A2791}" destId="{751605F6-31DF-4E1E-AD67-19FD5C110A50}" srcOrd="1" destOrd="0" parTransId="{4F5A3B64-3F09-4208-AE30-AE3A985B6581}" sibTransId="{C275D667-1342-4DA5-BDDB-C9B7450E643B}"/>
    <dgm:cxn modelId="{ABC572B5-11D9-4F0B-9965-8A10BB2A8E5C}" type="presOf" srcId="{0CF79BA9-38A5-469E-A5F4-723A1AFB8F96}" destId="{93855F07-44CB-45DE-B464-761E63A71CD5}"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260E6D11-5885-4B2B-9D5B-0A4775A08BA5}" type="presOf" srcId="{98FFCFD7-6EAF-43B3-B073-F90520D80DD2}" destId="{2B62C432-4905-40F9-9530-D2F004B7D3F6}" srcOrd="0" destOrd="0" presId="urn:microsoft.com/office/officeart/2008/layout/VerticalCurvedList"/>
    <dgm:cxn modelId="{8D5E3A03-8325-4C9A-B8F8-61C4C238511B}" type="presOf" srcId="{754914D3-2823-4D9D-9B5F-8AAE908A2791}" destId="{AE6139D5-D84B-4711-8A6A-A5161E022A99}" srcOrd="0" destOrd="0" presId="urn:microsoft.com/office/officeart/2008/layout/VerticalCurvedList"/>
    <dgm:cxn modelId="{92CF03D7-1118-4260-BEC8-E85578003207}" type="presOf" srcId="{751605F6-31DF-4E1E-AD67-19FD5C110A50}" destId="{4AECBF35-7779-4F5A-90A6-34FF6558E718}" srcOrd="0" destOrd="0" presId="urn:microsoft.com/office/officeart/2008/layout/VerticalCurvedList"/>
    <dgm:cxn modelId="{AAA2028E-6321-4B6D-8CF9-93B90FC4343C}" type="presParOf" srcId="{AE6139D5-D84B-4711-8A6A-A5161E022A99}" destId="{00F42187-34FD-4D8B-A449-F316E9EB9AFA}" srcOrd="0" destOrd="0" presId="urn:microsoft.com/office/officeart/2008/layout/VerticalCurvedList"/>
    <dgm:cxn modelId="{4CE1A112-BB0B-4BFF-90C9-F3CEF8A542DF}" type="presParOf" srcId="{00F42187-34FD-4D8B-A449-F316E9EB9AFA}" destId="{C168C53D-163A-4892-8EF0-B5326C3FF8C8}" srcOrd="0" destOrd="0" presId="urn:microsoft.com/office/officeart/2008/layout/VerticalCurvedList"/>
    <dgm:cxn modelId="{DF6CAC98-05FF-4C7E-B7EF-F30ABCC70CB6}" type="presParOf" srcId="{C168C53D-163A-4892-8EF0-B5326C3FF8C8}" destId="{0FAB2C97-DF89-43B9-B7B2-C745E026F562}" srcOrd="0" destOrd="0" presId="urn:microsoft.com/office/officeart/2008/layout/VerticalCurvedList"/>
    <dgm:cxn modelId="{567F8E44-D9B0-480E-85D8-03D675D10D6D}" type="presParOf" srcId="{C168C53D-163A-4892-8EF0-B5326C3FF8C8}" destId="{93855F07-44CB-45DE-B464-761E63A71CD5}" srcOrd="1" destOrd="0" presId="urn:microsoft.com/office/officeart/2008/layout/VerticalCurvedList"/>
    <dgm:cxn modelId="{5D0BFE39-2465-4E6D-BACE-2D23C576AB11}" type="presParOf" srcId="{C168C53D-163A-4892-8EF0-B5326C3FF8C8}" destId="{D258DE45-194F-4470-A0BE-D234AB24927B}" srcOrd="2" destOrd="0" presId="urn:microsoft.com/office/officeart/2008/layout/VerticalCurvedList"/>
    <dgm:cxn modelId="{51FE2F37-E71C-4838-B900-89DEA164336E}" type="presParOf" srcId="{C168C53D-163A-4892-8EF0-B5326C3FF8C8}" destId="{BF8CDB65-7F63-46ED-AD6F-299BB5E410A3}" srcOrd="3" destOrd="0" presId="urn:microsoft.com/office/officeart/2008/layout/VerticalCurvedList"/>
    <dgm:cxn modelId="{0D76B0FF-CD3A-4D00-A172-51B6118DE6D8}" type="presParOf" srcId="{00F42187-34FD-4D8B-A449-F316E9EB9AFA}" destId="{2B62C432-4905-40F9-9530-D2F004B7D3F6}" srcOrd="1" destOrd="0" presId="urn:microsoft.com/office/officeart/2008/layout/VerticalCurvedList"/>
    <dgm:cxn modelId="{B932F48B-1E10-4305-83E3-53A6601A3248}" type="presParOf" srcId="{00F42187-34FD-4D8B-A449-F316E9EB9AFA}" destId="{7D7CD6F4-5BF8-4820-9EDA-8C7339E21069}" srcOrd="2" destOrd="0" presId="urn:microsoft.com/office/officeart/2008/layout/VerticalCurvedList"/>
    <dgm:cxn modelId="{EEF596BA-6BB4-4414-8DFD-62BDAB2A1A36}" type="presParOf" srcId="{7D7CD6F4-5BF8-4820-9EDA-8C7339E21069}" destId="{C2A52F33-F895-4B2F-BC4C-05306D79D5F7}" srcOrd="0" destOrd="0" presId="urn:microsoft.com/office/officeart/2008/layout/VerticalCurvedList"/>
    <dgm:cxn modelId="{E7645BE2-3CF1-4E6E-9A01-35F41D418EB5}" type="presParOf" srcId="{00F42187-34FD-4D8B-A449-F316E9EB9AFA}" destId="{4AECBF35-7779-4F5A-90A6-34FF6558E718}" srcOrd="3" destOrd="0" presId="urn:microsoft.com/office/officeart/2008/layout/VerticalCurvedList"/>
    <dgm:cxn modelId="{25090474-6C01-4C6A-8D7E-792C9730292B}" type="presParOf" srcId="{00F42187-34FD-4D8B-A449-F316E9EB9AFA}" destId="{C9ABC99E-6F07-4919-B337-A2FBE0FA6FF0}" srcOrd="4" destOrd="0" presId="urn:microsoft.com/office/officeart/2008/layout/VerticalCurvedList"/>
    <dgm:cxn modelId="{8AE94628-FD2A-4A5B-9255-4C62B53E7BF4}" type="presParOf" srcId="{C9ABC99E-6F07-4919-B337-A2FBE0FA6FF0}"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286937-7D3D-4C2B-97B7-6534197FCA33}" type="datetimeFigureOut">
              <a:rPr lang="de-AT" smtClean="0"/>
              <a:t>11.02.2017</a:t>
            </a:fld>
            <a:endParaRPr lang="de-AT"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AE59F4-E9BF-48A2-9FD8-B661C1D80BC9}" type="slidenum">
              <a:rPr lang="de-AT" smtClean="0"/>
              <a:t>‹Nr.›</a:t>
            </a:fld>
            <a:endParaRPr lang="de-AT" dirty="0"/>
          </a:p>
        </p:txBody>
      </p:sp>
    </p:spTree>
    <p:extLst>
      <p:ext uri="{BB962C8B-B14F-4D97-AF65-F5344CB8AC3E}">
        <p14:creationId xmlns:p14="http://schemas.microsoft.com/office/powerpoint/2010/main" val="221366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3BCBD-4161-489E-85B0-276E88E0F5F7}" type="datetimeFigureOut">
              <a:rPr lang="de-AT" smtClean="0"/>
              <a:t>11.02.2017</a:t>
            </a:fld>
            <a:endParaRPr lang="de-AT" dirty="0"/>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937D2-6117-4881-B88D-D373CF5AE833}" type="slidenum">
              <a:rPr lang="de-AT" smtClean="0"/>
              <a:t>‹Nr.›</a:t>
            </a:fld>
            <a:endParaRPr lang="de-AT" dirty="0"/>
          </a:p>
        </p:txBody>
      </p:sp>
    </p:spTree>
    <p:extLst>
      <p:ext uri="{BB962C8B-B14F-4D97-AF65-F5344CB8AC3E}">
        <p14:creationId xmlns:p14="http://schemas.microsoft.com/office/powerpoint/2010/main" val="4275189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smtClean="0"/>
              <a:t>Einstiegsmöglichkeit:</a:t>
            </a:r>
          </a:p>
          <a:p>
            <a:r>
              <a:rPr lang="de-AT" dirty="0" smtClean="0"/>
              <a:t>Si</a:t>
            </a:r>
            <a:r>
              <a:rPr lang="de-AT" baseline="0" dirty="0" smtClean="0"/>
              <a:t>e können diese Folie als Einstieg für die Vermittlung der Inhalte des vorliegenden Foliensatz</a:t>
            </a:r>
            <a:r>
              <a:rPr lang="de-AT" baseline="0" dirty="0" smtClean="0">
                <a:solidFill>
                  <a:srgbClr val="FF0000"/>
                </a:solidFill>
              </a:rPr>
              <a:t>es</a:t>
            </a:r>
            <a:r>
              <a:rPr lang="de-AT" baseline="0" dirty="0" smtClean="0"/>
              <a:t> verwenden. Alternativ stehen Ihnen diesbezüglich auch die restlichen Einstiegsvorschläge der Einstiegssammlung zur freien Verfügung.</a:t>
            </a:r>
          </a:p>
          <a:p>
            <a:endParaRPr lang="de-AT" baseline="0" dirty="0" smtClean="0"/>
          </a:p>
          <a:p>
            <a:r>
              <a:rPr lang="de-AT" b="1" baseline="0" dirty="0" smtClean="0"/>
              <a:t>Einsatz:</a:t>
            </a:r>
          </a:p>
          <a:p>
            <a:r>
              <a:rPr lang="de-AT" baseline="0" dirty="0" smtClean="0"/>
              <a:t>Nutzen Sie den vorliegenden Einstieg, um die Einstellung der Schülerinnen und Schüler sowie die Eingangsvoraussetzungen zum Straßenverkehr zu erheben. Sie könnten dabei auf zwei Arten vorgehen:</a:t>
            </a:r>
          </a:p>
          <a:p>
            <a:endParaRPr lang="de-AT" baseline="0" dirty="0" smtClean="0"/>
          </a:p>
          <a:p>
            <a:pPr marL="685800" marR="0" lvl="1"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de-AT" b="0" u="sng" baseline="0" dirty="0" smtClean="0"/>
              <a:t>Möglichkeit Nr. 1 (Dauer: rund 5 Minuten):</a:t>
            </a:r>
            <a:r>
              <a:rPr lang="de-AT" b="0" u="none" baseline="0" dirty="0" smtClean="0"/>
              <a:t> Die Lehrperson zeigt den Schülerinnen sowie Schülern die Fragestellung und gibt ihnen eine kurze Bedenkzeit (ca. 1-2 Minuten). Danach können die Schülerinnen und Schüler im Rahmen einer offenen Runde ihre Gedanken ohne Bewertung laut hinausrufen. Die Lehrperson sammelt die Gedanken der Schülerinnen sowie Schüler und versucht die Meldungen nach bestimmten Themenkategorien (z.B. Stärken, Schwächen, Probleme, Beispiel) zu gruppieren. Das gemeinsam erarbeitete Tafelbild kann am Ende seitens der Lehrperson fotografiert und den Schülerinnen und Schülern zur Verfügung gestellt werden. </a:t>
            </a:r>
            <a:r>
              <a:rPr lang="de-AT" baseline="0" dirty="0" smtClean="0"/>
              <a:t>Für die Lehrperson besteht die Möglichkeit im Rahmen der Erarbeitung des Themas „Straßenverkehr“ auf diese einzeln genannten Aspekte immer wieder zurückzukommen.</a:t>
            </a:r>
            <a:endParaRPr lang="de-AT" dirty="0" smtClean="0"/>
          </a:p>
          <a:p>
            <a:pPr marL="457200" lvl="1" indent="0">
              <a:buFont typeface="Wingdings" panose="05000000000000000000" pitchFamily="2" charset="2"/>
              <a:buNone/>
            </a:pPr>
            <a:endParaRPr lang="de-AT" b="0" u="sng" baseline="0" dirty="0" smtClean="0"/>
          </a:p>
          <a:p>
            <a:pPr marL="685800" lvl="1" indent="-228600">
              <a:buFont typeface="Wingdings" panose="05000000000000000000" pitchFamily="2" charset="2"/>
              <a:buChar char="§"/>
            </a:pPr>
            <a:r>
              <a:rPr lang="de-AT" b="0" u="sng" baseline="0" dirty="0" smtClean="0"/>
              <a:t>Möglichkeit Nr. 2 </a:t>
            </a:r>
            <a:r>
              <a:rPr lang="de-AT" u="sng" baseline="0" dirty="0" smtClean="0"/>
              <a:t>(Dauer: rund 10-15 Minuten): </a:t>
            </a:r>
            <a:r>
              <a:rPr lang="de-AT" baseline="0" dirty="0" smtClean="0"/>
              <a:t>Sie teilen an jede Schülerin und jeden Schüler (je nach Klassengröße) zwei Kärtchen aus. Geben Sie Ihren Schülerinnen und Schülern nun 3 Minuten Zeit, um sich Gedanken zur vorliegenden Fragestellung zu machen. Die Schülerinnen und Schüler sollen innerhalb der 3 Minuten Ihre Gedanken kurz und prägnant auf dem Kärtchen festhalten. Danach präsentieren die Schülerinnen und Schüler nacheinander ihre Gedanken. Die Lehrperson platziert die Kärtchen auf der Tafel und versucht dabei bestimmte Themenkategorien zu bilden (z.B. Stärken, Schwächen, Probleme, Beispiele). Dieses gemeinsam erarbeitete Tafelbild kann am Ende seitens der Lehrperson fotografiert und den Schülerinnen sowie Schülern zur Verfügung gestellt werden. Für die Lehrperson besteht die Möglichkeit im Rahmen der Erarbeitung des Themas „Straßenverkehr“ auf diese einzeln genannten Aspekte immer wieder zurückzukommen.</a:t>
            </a:r>
            <a:endParaRPr lang="de-AT" dirty="0" smtClean="0"/>
          </a:p>
        </p:txBody>
      </p:sp>
      <p:sp>
        <p:nvSpPr>
          <p:cNvPr id="4" name="Foliennummernplatzhalter 3"/>
          <p:cNvSpPr>
            <a:spLocks noGrp="1"/>
          </p:cNvSpPr>
          <p:nvPr>
            <p:ph type="sldNum" sz="quarter" idx="10"/>
          </p:nvPr>
        </p:nvSpPr>
        <p:spPr/>
        <p:txBody>
          <a:bodyPr/>
          <a:lstStyle/>
          <a:p>
            <a:fld id="{CA9937D2-6117-4881-B88D-D373CF5AE833}" type="slidenum">
              <a:rPr lang="de-AT" smtClean="0"/>
              <a:t>2</a:t>
            </a:fld>
            <a:endParaRPr lang="de-AT" dirty="0"/>
          </a:p>
        </p:txBody>
      </p:sp>
    </p:spTree>
    <p:extLst>
      <p:ext uri="{BB962C8B-B14F-4D97-AF65-F5344CB8AC3E}">
        <p14:creationId xmlns:p14="http://schemas.microsoft.com/office/powerpoint/2010/main" val="153400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b="0" dirty="0" smtClean="0"/>
              <a:t>In Zusammenhang mit dem alltäglichen Gütertransport auf der Straße tauchen mitunter Begrifflichkeiten wie „Sattelzug“ oder „Gliederzug“ auf. Unter einem Sattelzug wird die Kombination aus einer Sattelzugmaschine (= Antriebsbereich des Sattelzugs) und einem Anhänger bzw. Auflieger (= Ladebereich des Sattelzugs) verstanden. Ein derartiger Lastkraftwagentyp weist eine Außenlänge von rund 16,5 m und einen Laderaum von rund 90 m3 (entspricht einer Abstellfläche von rund 34 Europaletten) auf. Der Gliederzug ist im Vergleich zum Sattelzug länger. Unter Gliederzug wird eine Kombination aus Wechselaufbauten (in der Regel mit entsprechendem Motorwagen) verstanden, die wie Glieder auf einer Kette (z.B. einer Halskette) miteinander verbunden sind und gemeinsam einen „Zug“ bilden. Die Gesamtlänge liegt bei diesem Lastkraftwagentyp bei rund 18,75 m, wobei insgesamt eine Abstellfläche von rund 36 Europaletten (entspricht einer Ladefläche von rund 94 m3) zur Verfügung steht.</a:t>
            </a:r>
          </a:p>
          <a:p>
            <a:pPr marL="0" marR="0" indent="0" algn="l" defTabSz="914400" rtl="0" eaLnBrk="1" fontAlgn="auto" latinLnBrk="0" hangingPunct="1">
              <a:lnSpc>
                <a:spcPct val="100000"/>
              </a:lnSpc>
              <a:spcBef>
                <a:spcPts val="0"/>
              </a:spcBef>
              <a:spcAft>
                <a:spcPts val="0"/>
              </a:spcAft>
              <a:buClrTx/>
              <a:buSzTx/>
              <a:buFontTx/>
              <a:buNone/>
              <a:tabLst/>
              <a:defRPr/>
            </a:pPr>
            <a:endParaRPr lang="de-AT"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b="1" dirty="0" smtClean="0"/>
              <a:t>Quelle-Inhalt:</a:t>
            </a:r>
            <a:r>
              <a:rPr lang="de-AT" b="0" baseline="0" dirty="0" smtClean="0"/>
              <a:t> </a:t>
            </a:r>
            <a:r>
              <a:rPr lang="de-DE" dirty="0" smtClean="0"/>
              <a:t>eigene Darstellung in Anlehnung an Kummer (2010) S. 194 f.</a:t>
            </a:r>
            <a:endParaRPr lang="de-AT" b="1" dirty="0" smtClean="0"/>
          </a:p>
          <a:p>
            <a:r>
              <a:rPr lang="de-AT" b="1" dirty="0" smtClean="0"/>
              <a:t>Quelle</a:t>
            </a:r>
            <a:r>
              <a:rPr lang="de-AT" b="1" baseline="0" dirty="0" smtClean="0"/>
              <a:t>-Bilder: </a:t>
            </a:r>
            <a:r>
              <a:rPr lang="de-AT" baseline="0" dirty="0" smtClean="0"/>
              <a:t>Rollerreiner.org (o.J.a) online; Rollerreiner.org (o.J.b) online.</a:t>
            </a:r>
          </a:p>
        </p:txBody>
      </p:sp>
      <p:sp>
        <p:nvSpPr>
          <p:cNvPr id="4" name="Foliennummernplatzhalter 3"/>
          <p:cNvSpPr>
            <a:spLocks noGrp="1"/>
          </p:cNvSpPr>
          <p:nvPr>
            <p:ph type="sldNum" sz="quarter" idx="10"/>
          </p:nvPr>
        </p:nvSpPr>
        <p:spPr/>
        <p:txBody>
          <a:bodyPr/>
          <a:lstStyle/>
          <a:p>
            <a:fld id="{CA9937D2-6117-4881-B88D-D373CF5AE833}" type="slidenum">
              <a:rPr lang="de-AT" smtClean="0"/>
              <a:t>12</a:t>
            </a:fld>
            <a:endParaRPr lang="de-AT" dirty="0"/>
          </a:p>
        </p:txBody>
      </p:sp>
    </p:spTree>
    <p:extLst>
      <p:ext uri="{BB962C8B-B14F-4D97-AF65-F5344CB8AC3E}">
        <p14:creationId xmlns:p14="http://schemas.microsoft.com/office/powerpoint/2010/main" val="2155426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AT" b="0" dirty="0" smtClean="0"/>
              <a:t>Wie der Transport selbst, sind auch die Bildung von Lade- sowie Transporteinheiten und die Verwendung von Sicherungsmittel (z.B. Gurte, Trendwände) im Straßen-verkehr von großer Wichtigkeit. Damit überhaupt ein Gut von einem Startpunkt </a:t>
            </a:r>
          </a:p>
          <a:p>
            <a:pPr marL="0" marR="0" indent="0" algn="l" defTabSz="914400" rtl="0" eaLnBrk="1" fontAlgn="auto" latinLnBrk="0" hangingPunct="1">
              <a:lnSpc>
                <a:spcPct val="100000"/>
              </a:lnSpc>
              <a:spcBef>
                <a:spcPts val="0"/>
              </a:spcBef>
              <a:spcAft>
                <a:spcPts val="0"/>
              </a:spcAft>
              <a:buClrTx/>
              <a:buSzTx/>
              <a:buFontTx/>
              <a:buNone/>
              <a:tabLst/>
              <a:defRPr/>
            </a:pPr>
            <a:r>
              <a:rPr lang="de-AT" b="0" dirty="0" smtClean="0"/>
              <a:t>(= Quelle) zu einem Zielort (= Senke) transportiert werden kann, benötigt ein Frachtführer bzw. ein Spediteur zumindest ein Ladegut und ein entsprechendes Verkehrsmittel. Aber nicht jedes Ladegut kann sofort auf ein entsprechendes Verkehrsmittel (wie beim Straßenverkehr z.B. einen Sattelzug) geladen werden. In der Regel benötigen Ladegüter „Hilfsmittel“, die laut Kummer in Ladehilfsmittel, Ladungsträger und Transporthilfsmittel unterteilt werden können. Zu beachten ist jedoch, dass nicht jedes Ladegut jedes „Hilfsmittel“ in Anspruch nehmen muss. Die Auswahl ist von der jeweiligen Anforderung abhängig und ist situationsbedingt anzuwenden.</a:t>
            </a:r>
          </a:p>
          <a:p>
            <a:pPr marL="0" marR="0" indent="0" algn="l" defTabSz="914400" rtl="0" eaLnBrk="1" fontAlgn="auto" latinLnBrk="0" hangingPunct="1">
              <a:lnSpc>
                <a:spcPct val="100000"/>
              </a:lnSpc>
              <a:spcBef>
                <a:spcPts val="0"/>
              </a:spcBef>
              <a:spcAft>
                <a:spcPts val="0"/>
              </a:spcAft>
              <a:buClrTx/>
              <a:buSzTx/>
              <a:buFontTx/>
              <a:buNone/>
              <a:tabLst/>
              <a:defRPr/>
            </a:pPr>
            <a:endParaRPr lang="de-AT"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AT"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b="1" dirty="0" smtClean="0"/>
              <a:t>Quelle-Inhalt:</a:t>
            </a:r>
            <a:r>
              <a:rPr lang="de-AT" b="0" baseline="0" dirty="0" smtClean="0"/>
              <a:t> </a:t>
            </a:r>
            <a:r>
              <a:rPr lang="de-DE" dirty="0" smtClean="0"/>
              <a:t>eigene Darstellung in Anlehnung an Kummer (2010) S. 203</a:t>
            </a:r>
            <a:r>
              <a:rPr lang="de-DE" baseline="0" dirty="0" smtClean="0"/>
              <a:t> ff und unter Zusammenarbeit mit Herrn </a:t>
            </a:r>
            <a:r>
              <a:rPr lang="de-AT" sz="1200" kern="1200" dirty="0" smtClean="0">
                <a:solidFill>
                  <a:schemeClr val="tx1"/>
                </a:solidFill>
                <a:effectLst/>
                <a:latin typeface="+mn-lt"/>
                <a:ea typeface="+mn-ea"/>
                <a:cs typeface="+mn-cs"/>
              </a:rPr>
              <a:t>Mag. Mario Dobrovnik, </a:t>
            </a:r>
            <a:r>
              <a:rPr lang="de-AT" sz="1200" kern="1200" dirty="0" err="1" smtClean="0">
                <a:solidFill>
                  <a:schemeClr val="tx1"/>
                </a:solidFill>
                <a:effectLst/>
                <a:latin typeface="+mn-lt"/>
                <a:ea typeface="+mn-ea"/>
                <a:cs typeface="+mn-cs"/>
              </a:rPr>
              <a:t>MSc</a:t>
            </a:r>
            <a:r>
              <a:rPr lang="de-AT" sz="1200" kern="1200" dirty="0" smtClean="0">
                <a:solidFill>
                  <a:schemeClr val="tx1"/>
                </a:solidFill>
                <a:effectLst/>
                <a:latin typeface="+mn-lt"/>
                <a:ea typeface="+mn-ea"/>
                <a:cs typeface="+mn-cs"/>
              </a:rPr>
              <a:t>. (WU) (Institut für Transportwirtschaft</a:t>
            </a:r>
            <a:r>
              <a:rPr lang="de-AT" sz="1200" kern="1200" baseline="0" dirty="0" smtClean="0">
                <a:solidFill>
                  <a:schemeClr val="tx1"/>
                </a:solidFill>
                <a:effectLst/>
                <a:latin typeface="+mn-lt"/>
                <a:ea typeface="+mn-ea"/>
                <a:cs typeface="+mn-cs"/>
              </a:rPr>
              <a:t> und Logistik, WU Wien)</a:t>
            </a:r>
            <a:endParaRPr lang="de-A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AT" b="1" dirty="0" smtClean="0"/>
          </a:p>
        </p:txBody>
      </p:sp>
      <p:sp>
        <p:nvSpPr>
          <p:cNvPr id="4" name="Foliennummernplatzhalter 3"/>
          <p:cNvSpPr>
            <a:spLocks noGrp="1"/>
          </p:cNvSpPr>
          <p:nvPr>
            <p:ph type="sldNum" sz="quarter" idx="10"/>
          </p:nvPr>
        </p:nvSpPr>
        <p:spPr/>
        <p:txBody>
          <a:bodyPr/>
          <a:lstStyle/>
          <a:p>
            <a:fld id="{CA9937D2-6117-4881-B88D-D373CF5AE833}" type="slidenum">
              <a:rPr lang="de-AT" smtClean="0"/>
              <a:t>13</a:t>
            </a:fld>
            <a:endParaRPr lang="de-AT" dirty="0"/>
          </a:p>
        </p:txBody>
      </p:sp>
    </p:spTree>
    <p:extLst>
      <p:ext uri="{BB962C8B-B14F-4D97-AF65-F5344CB8AC3E}">
        <p14:creationId xmlns:p14="http://schemas.microsoft.com/office/powerpoint/2010/main" val="1674255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Wie bei jedem anderen Unternehmen müssen auch die Operatoren des Straßengüterverkehrs ihre Kosten kalkulieren, um zu einem guten Preis ihre Dienstleistungen an die verschiedenen Kundinnen und Kunden zu verkaufen. Wie aus der Kostenrechnung bekannt ist, treten auch in der Kalkulation im Straßengüterverkehr fixe (also beschäftigungsunabhängige) wie auch variable (also beschäftigungsabhängige) Kosten auf. Das langfristige Ziel ist es, alle Kosten zu decken, um die Existenz des Unternehmens gewährleisten zu können.</a:t>
            </a:r>
          </a:p>
          <a:p>
            <a:r>
              <a:rPr lang="de-AT" b="0" dirty="0" smtClean="0"/>
              <a:t>Die einzelnen Kosten werden in Form von Kilometersätzen (zur Abdeckung der variablen Kosten aufbauend auf die durchschnittlich geleisteten Kilometer pro Jahr) und Tagessätzen (zur Abdeckung der anteiligen fixen Kosten auf Einsatztage zerlegt) im Rahmen der Kalkulation im Straßengüterverkehr berücksichtigt.</a:t>
            </a:r>
          </a:p>
          <a:p>
            <a:endParaRPr lang="de-AT" b="1" dirty="0" smtClean="0"/>
          </a:p>
          <a:p>
            <a:r>
              <a:rPr lang="de-AT" b="1" dirty="0" smtClean="0"/>
              <a:t>Quelle-Inhalt:</a:t>
            </a:r>
            <a:r>
              <a:rPr lang="de-AT" b="1" baseline="0" dirty="0" smtClean="0"/>
              <a:t> </a:t>
            </a:r>
            <a:r>
              <a:rPr lang="de-AT" b="0" baseline="0" dirty="0" smtClean="0"/>
              <a:t>Vgl. </a:t>
            </a:r>
            <a:r>
              <a:rPr lang="de-DE" dirty="0" smtClean="0"/>
              <a:t>Kummer (2010) S. 88, 345 ff.</a:t>
            </a:r>
            <a:r>
              <a:rPr lang="de-DE" baseline="0" dirty="0" smtClean="0"/>
              <a:t> </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15</a:t>
            </a:fld>
            <a:endParaRPr lang="de-AT" dirty="0"/>
          </a:p>
        </p:txBody>
      </p:sp>
    </p:spTree>
    <p:extLst>
      <p:ext uri="{BB962C8B-B14F-4D97-AF65-F5344CB8AC3E}">
        <p14:creationId xmlns:p14="http://schemas.microsoft.com/office/powerpoint/2010/main" val="372309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smtClean="0"/>
              <a:t>Die Einhebung der Mauten und Benützungsgebühren erfolgt durch die ASFNIAG (Autobahnen- und Schnellstraßen-Finanzierungs-Aktiengesellschaft).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smtClean="0"/>
              <a:t>Die Mautbezahlung ist beim System „GO Maut“ fahrleistungsabhängig. Die Nutzerinnen und Nutzer müssen abhängig von der Inanspruchnahme des hochrangigen Straßennetzes (= primäres Straßennetz) eine entsprechende Gebühr entrichten. Das bedeutet, dass jede gefahrene Strecke extra bzw. neu berechnet und kein einmaliger Betrag, wie beim System „Vignette“, verrechnet wird. Die einzelnen Tarife sind dabei nach Achsenanzahl und nach der jeweiligen Emissionsklasse gegliedert. Es gilt: Je besser die Emissionsklasse, desto geringer der anzuwendende Tarif. Die vom Fahrzeug zurückgelegte Strecke wird mit Hilfe eines mobilen Geräts erfasst, welche den Namen „GO Box“ trägt und im Inneren des Fahrzeugs (an der Windschutzscheibe) angebracht werden muss. Die „GO Box“ kommuniziert mit Hilfe der Mikrowellentechnik (= Form der Datenübertragung) mit einem Mautportal (= eine Art dünne Stahlbrücke, die über die Straße gespannt ist), was die Grundlage für die Berechnung der anfallenden Maut bildet. Der Vorteil des österreichischen Mautsystems besteht darin, dass die Abbuchung der Mautgebühr nicht von der genutzten Fahrspur sowie von der gewählten Fahrgeschwindigkeit beeinflusst wird. Dieses Prinzip wird in der Wissenschaft auch als „</a:t>
            </a:r>
            <a:r>
              <a:rPr lang="de-AT" b="0" dirty="0" err="1" smtClean="0"/>
              <a:t>Multilane</a:t>
            </a:r>
            <a:r>
              <a:rPr lang="de-AT" b="0" dirty="0" smtClean="0"/>
              <a:t>-Free-Flow“-System bezeichnet.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kern="1200" dirty="0" smtClean="0">
                <a:solidFill>
                  <a:schemeClr val="tx1"/>
                </a:solidFill>
                <a:effectLst/>
                <a:latin typeface="+mn-lt"/>
                <a:ea typeface="+mn-ea"/>
                <a:cs typeface="+mn-cs"/>
              </a:rPr>
              <a:t>In Zusammenhang mit dem österreichischen Mautsystem ist anzumerken, dass auf bestimmten Strecken (z.B. </a:t>
            </a:r>
            <a:r>
              <a:rPr lang="de-AT" sz="1200" kern="1200" dirty="0" err="1" smtClean="0">
                <a:solidFill>
                  <a:schemeClr val="tx1"/>
                </a:solidFill>
                <a:effectLst/>
                <a:latin typeface="+mn-lt"/>
                <a:ea typeface="+mn-ea"/>
                <a:cs typeface="+mn-cs"/>
              </a:rPr>
              <a:t>Pyhrn</a:t>
            </a:r>
            <a:r>
              <a:rPr lang="de-AT" sz="1200" kern="1200" dirty="0" smtClean="0">
                <a:solidFill>
                  <a:schemeClr val="tx1"/>
                </a:solidFill>
                <a:effectLst/>
                <a:latin typeface="+mn-lt"/>
                <a:ea typeface="+mn-ea"/>
                <a:cs typeface="+mn-cs"/>
              </a:rPr>
              <a:t> Autobahn oder Tauern Autobahn) Sondertarife anfallen. Diese sind neben der bereits geleisteten Mautgebühr im Rahmen des Systems „Vignette“ oder „GO Maut“ zu leisten.</a:t>
            </a:r>
            <a:endParaRPr lang="de-AT"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AT"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smtClean="0"/>
              <a:t>Quelle-Inhalt:</a:t>
            </a:r>
            <a:r>
              <a:rPr lang="de-AT" b="1" baseline="0" dirty="0" smtClean="0"/>
              <a:t> </a:t>
            </a:r>
            <a:r>
              <a:rPr lang="de-AT" b="0" baseline="0" dirty="0" smtClean="0"/>
              <a:t>Vgl. </a:t>
            </a:r>
            <a:r>
              <a:rPr lang="de-AT" baseline="0" dirty="0" smtClean="0"/>
              <a:t>ASFINAG (2016b) online; Vgl. ASFINAG (2017) online; Vgl. ASFINAG (2016c) online.</a:t>
            </a:r>
            <a:endParaRPr lang="de-AT"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smtClean="0"/>
          </a:p>
        </p:txBody>
      </p:sp>
      <p:sp>
        <p:nvSpPr>
          <p:cNvPr id="4" name="Foliennummernplatzhalter 3"/>
          <p:cNvSpPr>
            <a:spLocks noGrp="1"/>
          </p:cNvSpPr>
          <p:nvPr>
            <p:ph type="sldNum" sz="quarter" idx="10"/>
          </p:nvPr>
        </p:nvSpPr>
        <p:spPr/>
        <p:txBody>
          <a:bodyPr/>
          <a:lstStyle/>
          <a:p>
            <a:fld id="{CA9937D2-6117-4881-B88D-D373CF5AE833}" type="slidenum">
              <a:rPr lang="de-AT" smtClean="0"/>
              <a:t>16</a:t>
            </a:fld>
            <a:endParaRPr lang="de-AT" dirty="0"/>
          </a:p>
        </p:txBody>
      </p:sp>
    </p:spTree>
    <p:extLst>
      <p:ext uri="{BB962C8B-B14F-4D97-AF65-F5344CB8AC3E}">
        <p14:creationId xmlns:p14="http://schemas.microsoft.com/office/powerpoint/2010/main" val="1596267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smtClean="0"/>
              <a:t>Quelle-Bild:</a:t>
            </a:r>
            <a:r>
              <a:rPr lang="de-AT" b="1" baseline="0" dirty="0" smtClean="0"/>
              <a:t> </a:t>
            </a:r>
            <a:r>
              <a:rPr lang="de-AT" baseline="0" dirty="0" smtClean="0"/>
              <a:t>ASFINAG (2017) online.</a:t>
            </a:r>
            <a:endParaRPr lang="de-AT" dirty="0" smtClean="0"/>
          </a:p>
        </p:txBody>
      </p:sp>
      <p:sp>
        <p:nvSpPr>
          <p:cNvPr id="4" name="Foliennummernplatzhalter 3"/>
          <p:cNvSpPr>
            <a:spLocks noGrp="1"/>
          </p:cNvSpPr>
          <p:nvPr>
            <p:ph type="sldNum" sz="quarter" idx="10"/>
          </p:nvPr>
        </p:nvSpPr>
        <p:spPr/>
        <p:txBody>
          <a:bodyPr/>
          <a:lstStyle/>
          <a:p>
            <a:fld id="{CA9937D2-6117-4881-B88D-D373CF5AE833}" type="slidenum">
              <a:rPr lang="de-AT" smtClean="0"/>
              <a:t>17</a:t>
            </a:fld>
            <a:endParaRPr lang="de-AT" dirty="0"/>
          </a:p>
        </p:txBody>
      </p:sp>
    </p:spTree>
    <p:extLst>
      <p:ext uri="{BB962C8B-B14F-4D97-AF65-F5344CB8AC3E}">
        <p14:creationId xmlns:p14="http://schemas.microsoft.com/office/powerpoint/2010/main" val="2096612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kern="1200" dirty="0" smtClean="0">
                <a:solidFill>
                  <a:schemeClr val="tx1"/>
                </a:solidFill>
                <a:effectLst/>
                <a:latin typeface="+mn-lt"/>
                <a:ea typeface="+mn-ea"/>
                <a:cs typeface="+mn-cs"/>
              </a:rPr>
              <a:t>Stärken</a:t>
            </a:r>
            <a:endParaRPr lang="de-AT" sz="1200" kern="1200" dirty="0" smtClean="0">
              <a:solidFill>
                <a:schemeClr val="tx1"/>
              </a:solidFill>
              <a:effectLst/>
              <a:latin typeface="+mn-lt"/>
              <a:ea typeface="+mn-ea"/>
              <a:cs typeface="+mn-cs"/>
            </a:endParaRPr>
          </a:p>
          <a:p>
            <a:r>
              <a:rPr lang="de-AT" sz="1200" b="1" kern="1200" dirty="0" smtClean="0">
                <a:solidFill>
                  <a:schemeClr val="tx1"/>
                </a:solidFill>
                <a:effectLst/>
                <a:latin typeface="+mn-lt"/>
                <a:ea typeface="+mn-ea"/>
                <a:cs typeface="+mn-cs"/>
              </a:rPr>
              <a:t>hoher Abdeckungsgrad:</a:t>
            </a:r>
            <a:r>
              <a:rPr lang="de-AT" sz="1200" kern="1200" dirty="0" smtClean="0">
                <a:solidFill>
                  <a:schemeClr val="tx1"/>
                </a:solidFill>
                <a:effectLst/>
                <a:latin typeface="+mn-lt"/>
                <a:ea typeface="+mn-ea"/>
                <a:cs typeface="+mn-cs"/>
              </a:rPr>
              <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Dieser Umstand wird vor allem durch die hohe Dichte im Straßennetz erreicht.</a:t>
            </a:r>
          </a:p>
          <a:p>
            <a:r>
              <a:rPr lang="de-AT" sz="1200" b="1" kern="1200" dirty="0" smtClean="0">
                <a:solidFill>
                  <a:schemeClr val="tx1"/>
                </a:solidFill>
                <a:effectLst/>
                <a:latin typeface="+mn-lt"/>
                <a:ea typeface="+mn-ea"/>
                <a:cs typeface="+mn-cs"/>
              </a:rPr>
              <a:t>Haus-zu-Haus-Verkehre:</a:t>
            </a:r>
            <a:br>
              <a:rPr lang="de-AT" sz="1200" b="1"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Eine direkte Anbindung an Kundinnen und Kunden sowie eine Erhöhung des Individualisierungsgrades der Leistungserstellung wird ermöglicht. Vorteil gegenüber den anderen Verkehrsträgern besteht darin, dass die wenigsten Unternehmen direkt einen Anschluss zu einem Gleis, einer Wasserstraße, einem Flugplatz oder einer Rohrleitung haben. Die Straße ist hierbei deutlich flexibler.</a:t>
            </a:r>
          </a:p>
          <a:p>
            <a:r>
              <a:rPr lang="de-AT" sz="1200" b="1" kern="1200" dirty="0" smtClean="0">
                <a:solidFill>
                  <a:schemeClr val="tx1"/>
                </a:solidFill>
                <a:effectLst/>
                <a:latin typeface="+mn-lt"/>
                <a:ea typeface="+mn-ea"/>
                <a:cs typeface="+mn-cs"/>
              </a:rPr>
              <a:t>hohe durchschnittliche Geschwindigkeit:</a:t>
            </a:r>
            <a:br>
              <a:rPr lang="de-AT" sz="1200" b="1"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Unabhängig von externen Faktoren (</a:t>
            </a:r>
            <a:r>
              <a:rPr lang="de-AT" sz="1200" kern="1200" dirty="0" err="1" smtClean="0">
                <a:solidFill>
                  <a:schemeClr val="tx1"/>
                </a:solidFill>
                <a:effectLst/>
                <a:latin typeface="+mn-lt"/>
                <a:ea typeface="+mn-ea"/>
                <a:cs typeface="+mn-cs"/>
              </a:rPr>
              <a:t>z.B</a:t>
            </a:r>
            <a:r>
              <a:rPr lang="de-AT" sz="1200" kern="1200" dirty="0" smtClean="0">
                <a:solidFill>
                  <a:schemeClr val="tx1"/>
                </a:solidFill>
                <a:effectLst/>
                <a:latin typeface="+mn-lt"/>
                <a:ea typeface="+mn-ea"/>
                <a:cs typeface="+mn-cs"/>
              </a:rPr>
              <a:t> Stau) weist der Straßenverkehr nicht zuletzt auf Grund des zur Verfügung stehenden Straßennetzes und der guten Abdeckung eine hohe durchschnittliche Geschwindigkeit auf.</a:t>
            </a:r>
          </a:p>
          <a:p>
            <a:r>
              <a:rPr lang="de-AT" sz="1200" b="1" kern="1200" dirty="0" smtClean="0">
                <a:solidFill>
                  <a:schemeClr val="tx1"/>
                </a:solidFill>
                <a:effectLst/>
                <a:latin typeface="+mn-lt"/>
                <a:ea typeface="+mn-ea"/>
                <a:cs typeface="+mn-cs"/>
              </a:rPr>
              <a:t>Flexibilität und Sicherheit:</a:t>
            </a:r>
            <a:br>
              <a:rPr lang="de-AT" sz="1200" b="1"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Flexibilität wird vor allem durch die Möglichkeit des Anbietens von Haus-zu-Haus-Verkehren und der schnell realisierbaren Einsatzbereitschaft geschaffen. Der Sicherheitsaspekt liegt einerseits in den Transportsicherungseinrichtungen selbst sowie in der Übernahme der persönlichen Verantwortung durch die Fahrerin bzw. den Fahrer.</a:t>
            </a:r>
          </a:p>
          <a:p>
            <a:r>
              <a:rPr lang="de-AT" sz="1200" b="1" kern="1200" dirty="0" smtClean="0">
                <a:solidFill>
                  <a:schemeClr val="tx1"/>
                </a:solidFill>
                <a:effectLst/>
                <a:latin typeface="+mn-lt"/>
                <a:ea typeface="+mn-ea"/>
                <a:cs typeface="+mn-cs"/>
              </a:rPr>
              <a:t>hohe Auslastungsgrade:</a:t>
            </a:r>
            <a:r>
              <a:rPr lang="de-AT" sz="1200" kern="1200" dirty="0" smtClean="0">
                <a:solidFill>
                  <a:schemeClr val="tx1"/>
                </a:solidFill>
                <a:effectLst/>
                <a:latin typeface="+mn-lt"/>
                <a:ea typeface="+mn-ea"/>
                <a:cs typeface="+mn-cs"/>
              </a:rPr>
              <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Hohe Auslastungsgrade werden unter anderem durch gezielte Planungsagenden oder Maßnahmen im Bereich der Disposition geschaffen.</a:t>
            </a:r>
          </a:p>
          <a:p>
            <a:r>
              <a:rPr lang="de-AT" sz="1200" b="1" kern="1200" dirty="0" smtClean="0">
                <a:solidFill>
                  <a:schemeClr val="tx1"/>
                </a:solidFill>
                <a:effectLst/>
                <a:latin typeface="+mn-lt"/>
                <a:ea typeface="+mn-ea"/>
                <a:cs typeface="+mn-cs"/>
              </a:rPr>
              <a:t>begrenzten Ladekapazität:</a:t>
            </a:r>
            <a:br>
              <a:rPr lang="de-AT" sz="1200" b="1"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Im Vergleich zu anderen Verkehrsträgern können auf der Straße nur eingeschränkt schwere Objekte oder Objekte mit einem größeren Volumen transportiert werden. In der Regel sind hierfür Sondergenehmigungen notwendig, die von der Planungs-, Durchführungs- und Kostenseite relativ aufwendig sind.</a:t>
            </a:r>
          </a:p>
          <a:p>
            <a:endParaRPr lang="de-AT"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200" b="1" kern="1200" dirty="0" smtClean="0">
                <a:solidFill>
                  <a:schemeClr val="tx1"/>
                </a:solidFill>
                <a:effectLst/>
                <a:latin typeface="+mn-lt"/>
                <a:ea typeface="+mn-ea"/>
                <a:cs typeface="+mn-cs"/>
              </a:rPr>
              <a:t>Schwächen</a:t>
            </a:r>
            <a:endParaRPr lang="de-AT" sz="1200" kern="1200" dirty="0" smtClean="0">
              <a:solidFill>
                <a:schemeClr val="tx1"/>
              </a:solidFill>
              <a:effectLst/>
              <a:latin typeface="+mn-lt"/>
              <a:ea typeface="+mn-ea"/>
              <a:cs typeface="+mn-cs"/>
            </a:endParaRPr>
          </a:p>
          <a:p>
            <a:r>
              <a:rPr lang="de-AT" sz="1200" b="1" kern="1200" dirty="0" smtClean="0">
                <a:solidFill>
                  <a:schemeClr val="tx1"/>
                </a:solidFill>
                <a:effectLst/>
                <a:latin typeface="+mn-lt"/>
                <a:ea typeface="+mn-ea"/>
                <a:cs typeface="+mn-cs"/>
              </a:rPr>
              <a:t>hohe Abhängigkeiten:</a:t>
            </a:r>
            <a:br>
              <a:rPr lang="de-AT" sz="1200" b="1"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Der Straßenverkehr ist stark von den bestehenden Straßenverhältnissen (z.B. Glatteis, Regen) und von der jeweiligen Verkehrslage (z.B. Stau, Umfahrungen) abhängig.</a:t>
            </a:r>
          </a:p>
          <a:p>
            <a:r>
              <a:rPr lang="de-AT" sz="1200" b="1" kern="1200" dirty="0" smtClean="0">
                <a:solidFill>
                  <a:schemeClr val="tx1"/>
                </a:solidFill>
                <a:effectLst/>
                <a:latin typeface="+mn-lt"/>
                <a:ea typeface="+mn-ea"/>
                <a:cs typeface="+mn-cs"/>
              </a:rPr>
              <a:t>hohe Unfallgefahr:</a:t>
            </a:r>
            <a:r>
              <a:rPr lang="de-AT" sz="1200" kern="1200" dirty="0" smtClean="0">
                <a:solidFill>
                  <a:schemeClr val="tx1"/>
                </a:solidFill>
                <a:effectLst/>
                <a:latin typeface="+mn-lt"/>
                <a:ea typeface="+mn-ea"/>
                <a:cs typeface="+mn-cs"/>
              </a:rPr>
              <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Die hohe Unfallgefahr ergibt sich vor allem aus dem Umstand, dass auf der Straße eine hohe Verkehrsdichte besteht (geprägt von geringen Abständen) sowie einige Fahrerinnen und Fahrer die Geschwindigkeits-vorgaben nicht einhalten.</a:t>
            </a:r>
          </a:p>
          <a:p>
            <a:r>
              <a:rPr lang="de-AT" sz="1200" b="1" kern="1200" dirty="0" smtClean="0">
                <a:solidFill>
                  <a:schemeClr val="tx1"/>
                </a:solidFill>
                <a:effectLst/>
                <a:latin typeface="+mn-lt"/>
                <a:ea typeface="+mn-ea"/>
                <a:cs typeface="+mn-cs"/>
              </a:rPr>
              <a:t>steigende Restriktionen:</a:t>
            </a:r>
            <a:r>
              <a:rPr lang="de-AT" sz="1200" kern="1200" dirty="0" smtClean="0">
                <a:solidFill>
                  <a:schemeClr val="tx1"/>
                </a:solidFill>
                <a:effectLst/>
                <a:latin typeface="+mn-lt"/>
                <a:ea typeface="+mn-ea"/>
                <a:cs typeface="+mn-cs"/>
              </a:rPr>
              <a:t/>
            </a:r>
            <a:br>
              <a:rPr lang="de-AT" sz="1200" kern="1200" dirty="0" smtClean="0">
                <a:solidFill>
                  <a:schemeClr val="tx1"/>
                </a:solidFill>
                <a:effectLst/>
                <a:latin typeface="+mn-lt"/>
                <a:ea typeface="+mn-ea"/>
                <a:cs typeface="+mn-cs"/>
              </a:rPr>
            </a:br>
            <a:r>
              <a:rPr lang="de-AT" sz="1200" kern="1200" dirty="0" smtClean="0">
                <a:solidFill>
                  <a:schemeClr val="tx1"/>
                </a:solidFill>
                <a:effectLst/>
                <a:latin typeface="+mn-lt"/>
                <a:ea typeface="+mn-ea"/>
                <a:cs typeface="+mn-cs"/>
              </a:rPr>
              <a:t>Zunehmende politische Regelungen (z.B. Ausweitung von Fahrverboten oder Förderungen von alternativen Fahrzeugen) oder gesellschaftliche Widerstände hemmen die Entwicklung des Straßenverkehrs.</a:t>
            </a:r>
          </a:p>
          <a:p>
            <a:endParaRPr lang="de-AT" b="1" dirty="0" smtClean="0"/>
          </a:p>
          <a:p>
            <a:endParaRPr lang="de-AT" b="1" dirty="0" smtClean="0"/>
          </a:p>
          <a:p>
            <a:r>
              <a:rPr lang="de-AT" b="1" dirty="0" smtClean="0"/>
              <a:t>Quelle:</a:t>
            </a:r>
            <a:r>
              <a:rPr lang="de-AT" b="1" baseline="0" dirty="0" smtClean="0"/>
              <a:t> </a:t>
            </a:r>
            <a:r>
              <a:rPr lang="de-AT" b="0" baseline="0" dirty="0" smtClean="0"/>
              <a:t>Vgl. </a:t>
            </a:r>
            <a:r>
              <a:rPr lang="de-AT" baseline="0" dirty="0" smtClean="0"/>
              <a:t>Kummer (2010) S. 86 f.</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4</a:t>
            </a:fld>
            <a:endParaRPr lang="de-AT" dirty="0"/>
          </a:p>
        </p:txBody>
      </p:sp>
    </p:spTree>
    <p:extLst>
      <p:ext uri="{BB962C8B-B14F-4D97-AF65-F5344CB8AC3E}">
        <p14:creationId xmlns:p14="http://schemas.microsoft.com/office/powerpoint/2010/main" val="274973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smtClean="0"/>
              <a:t>Im Vergleich zum Straßenverkehr weist die Schiene nicht zuletzt auf Grund der größeren Dimensionen eine höhere Massenleistungsfähigkeit (somit eine entsprechende Eignung für schwere oder voluminöse Transportobjekte) sowie höhere Anforderungen in Zusammenhang mit Sicherheitsagenden auf. Der Straßenverkehr hingegen punktet mit der Bedienung seiner Kundinnen und Kunden in Form von Haus-zu-Haus-Verkehren. Wie die Binnenschifffahrt können auch im Schienenverkehr lediglich Terminal-zu-Terminal-Verkehre angeboten werden. Nur die wenigsten Kundinnen und Kunden verfügen über einen direkten Gleis- oder Wasserstraßenanschluss. Dies macht wiederum den Einsatz des Straßenverkehrs zur Überwindung der First- und Last-Mile notwendig und bedeutet geringerer Flexibilität für die Kundin bzw. den Kunden sowie der Betreiberin bzw. den Betreiber der jeweiligen Verkehrsmittel. Ein in Zusammenhang mit der Binnenschifffahrt vielfach diskutiertes Thema stellt unter anderem die Transportzeit dar. Eine Vielzahl an Unternehmungen setzen auf Grund der längeren Laufzeit bzw. Transportzeit und der höheren Verpackungsanforderungen in der Regel nicht auf die Binnenschifffahrt. Gerade die hohen Anforderungen an die Verpackung sind auf Grund bestehender Witterungsverhältnisse und Wetterlagen zum Schutz des Transportobjekts von großer Bedeutung.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smtClean="0"/>
              <a:t>Quelle:</a:t>
            </a:r>
            <a:r>
              <a:rPr lang="de-AT" b="1" baseline="0" dirty="0" smtClean="0"/>
              <a:t> </a:t>
            </a:r>
            <a:r>
              <a:rPr lang="de-AT" b="0" baseline="0" dirty="0" smtClean="0"/>
              <a:t>Vgl. </a:t>
            </a:r>
            <a:r>
              <a:rPr lang="de-AT" baseline="0" dirty="0" smtClean="0"/>
              <a:t>Kummer (2010) S. 89; Vgl. Kummer (2010) S. 109.</a:t>
            </a:r>
            <a:endParaRPr lang="de-AT" dirty="0" smtClean="0"/>
          </a:p>
        </p:txBody>
      </p:sp>
      <p:sp>
        <p:nvSpPr>
          <p:cNvPr id="4" name="Foliennummernplatzhalter 3"/>
          <p:cNvSpPr>
            <a:spLocks noGrp="1"/>
          </p:cNvSpPr>
          <p:nvPr>
            <p:ph type="sldNum" sz="quarter" idx="10"/>
          </p:nvPr>
        </p:nvSpPr>
        <p:spPr/>
        <p:txBody>
          <a:bodyPr/>
          <a:lstStyle/>
          <a:p>
            <a:fld id="{CA9937D2-6117-4881-B88D-D373CF5AE833}" type="slidenum">
              <a:rPr lang="de-AT" smtClean="0"/>
              <a:t>5</a:t>
            </a:fld>
            <a:endParaRPr lang="de-AT" dirty="0"/>
          </a:p>
        </p:txBody>
      </p:sp>
    </p:spTree>
    <p:extLst>
      <p:ext uri="{BB962C8B-B14F-4D97-AF65-F5344CB8AC3E}">
        <p14:creationId xmlns:p14="http://schemas.microsoft.com/office/powerpoint/2010/main" val="2296259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smtClean="0"/>
              <a:t>Vor allem schnell verderbliche Güter, wie Obst oder Gemüse, Güter mit speziellen Anforderungen, wie Milch oder Eier mit einer Kühlnotwendigkeit, oder die immer verfügbare Tageszeitung sind vom Service der Straße abhängig. Auch eine Ausweitung der Betrachtung zeigt, dass gerade im Paketsammel-, Paketverteil- und Paketdistributionsbereich sowie bei den schon als selbstverständlich gehaltenen Mülltransporten die Straße eine dominante Rolle spielt. Ohne diese wären viele Produkte oder Services (z.B. auch in der Medizin) nicht möglich. Nicht zu unterschätzen ist auch die Folgewirkung von einem gänzlichen Nichteinsatz der Straße. Viele Unternehmen oder auch andere Verkehrsträger sind von der Straße abhängig und können bei einer gänzlichen Auflösung bzw. Verbannung des Straßenverkehrs den Großteil ihrer Tätigkeiten nicht mehr erbringen. Die Folgen sind Produktionsengpässe, leere Regale in den Supermärkten, Arbeitslosigkeit oder sinkende Wirtschaftsleistung. Natürlich ist in diesem Zusammenhang anzumerken, dass der Lastkraftwagen nicht als das „Allheilmittel“ des Straßenverkehrs gesehen werden kann und auch alternative Möglichkeiten je nach Ausgestaltung (z.B. Lastenfahrräder oder Elektroantrieb) in Zukunft Potentiale aufweisen können. Die Wahl hängt immer von verschiedenen Faktoren, wie z.B. von der Dringlichkeit des Transports, der Bequemlichkeit oder der Größe der Sendung ab. Je nach Anforderung muss dies entsprechend abgewogen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smtClean="0"/>
              <a:t>Quelle-Inhalt: </a:t>
            </a:r>
            <a:r>
              <a:rPr lang="de-AT" b="0" dirty="0" smtClean="0"/>
              <a:t>Vgl.</a:t>
            </a:r>
            <a:r>
              <a:rPr lang="de-AT" b="0" baseline="0" dirty="0" smtClean="0"/>
              <a:t> </a:t>
            </a:r>
            <a:r>
              <a:rPr lang="de-AT" dirty="0" smtClean="0"/>
              <a:t>Die Transporteure (2010)</a:t>
            </a:r>
            <a:r>
              <a:rPr lang="de-AT" baseline="0" dirty="0" smtClean="0"/>
              <a:t> online; Vgl. </a:t>
            </a:r>
            <a:r>
              <a:rPr lang="de-DE" dirty="0" smtClean="0"/>
              <a:t>Kummer (2010) S.</a:t>
            </a:r>
            <a:r>
              <a:rPr lang="de-DE" baseline="0" dirty="0" smtClean="0"/>
              <a:t> 86 f, </a:t>
            </a:r>
            <a:r>
              <a:rPr lang="de-DE" dirty="0" smtClean="0"/>
              <a:t>123.</a:t>
            </a:r>
            <a:endParaRPr lang="de-AT" dirty="0" smtClean="0"/>
          </a:p>
          <a:p>
            <a:r>
              <a:rPr lang="de-AT" b="1" dirty="0" smtClean="0"/>
              <a:t>Quelle-Bilder:</a:t>
            </a:r>
            <a:r>
              <a:rPr lang="de-AT" b="1" baseline="0" dirty="0" smtClean="0"/>
              <a:t> </a:t>
            </a:r>
            <a:r>
              <a:rPr lang="de-AT" baseline="0" dirty="0" smtClean="0"/>
              <a:t>Bundesministerium für Ernährung und Landwirtschaft (2016) online; DerStandard.at (2016) online; Berg (2016) online; </a:t>
            </a:r>
            <a:r>
              <a:rPr lang="de-AT" baseline="0" dirty="0" err="1" smtClean="0"/>
              <a:t>Wodicka</a:t>
            </a:r>
            <a:r>
              <a:rPr lang="de-AT" baseline="0" dirty="0" smtClean="0"/>
              <a:t> (2011) online.</a:t>
            </a:r>
            <a:endParaRPr lang="de-AT" dirty="0" smtClean="0"/>
          </a:p>
        </p:txBody>
      </p:sp>
      <p:sp>
        <p:nvSpPr>
          <p:cNvPr id="4" name="Foliennummernplatzhalter 3"/>
          <p:cNvSpPr>
            <a:spLocks noGrp="1"/>
          </p:cNvSpPr>
          <p:nvPr>
            <p:ph type="sldNum" sz="quarter" idx="10"/>
          </p:nvPr>
        </p:nvSpPr>
        <p:spPr/>
        <p:txBody>
          <a:bodyPr/>
          <a:lstStyle/>
          <a:p>
            <a:fld id="{CA9937D2-6117-4881-B88D-D373CF5AE833}" type="slidenum">
              <a:rPr lang="de-AT" smtClean="0"/>
              <a:t>6</a:t>
            </a:fld>
            <a:endParaRPr lang="de-AT" dirty="0"/>
          </a:p>
        </p:txBody>
      </p:sp>
    </p:spTree>
    <p:extLst>
      <p:ext uri="{BB962C8B-B14F-4D97-AF65-F5344CB8AC3E}">
        <p14:creationId xmlns:p14="http://schemas.microsoft.com/office/powerpoint/2010/main" val="416753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AT" b="1" dirty="0" smtClean="0"/>
              <a:t>Quelle-Inhalt: </a:t>
            </a:r>
            <a:r>
              <a:rPr lang="de-AT" dirty="0" smtClean="0"/>
              <a:t>eigene Darstellung in Anlehnung an </a:t>
            </a:r>
            <a:r>
              <a:rPr lang="de-DE" dirty="0" smtClean="0"/>
              <a:t>Kummer (2010) S.</a:t>
            </a:r>
            <a:r>
              <a:rPr lang="de-DE" baseline="0" dirty="0" smtClean="0"/>
              <a:t> 174 f; </a:t>
            </a:r>
            <a:r>
              <a:rPr lang="de-AT" baseline="0" dirty="0" smtClean="0"/>
              <a:t>BMVIT (2012) S. 1.</a:t>
            </a:r>
            <a:endParaRPr lang="de-AT" dirty="0" smtClean="0"/>
          </a:p>
        </p:txBody>
      </p:sp>
      <p:sp>
        <p:nvSpPr>
          <p:cNvPr id="4" name="Foliennummernplatzhalter 3"/>
          <p:cNvSpPr>
            <a:spLocks noGrp="1"/>
          </p:cNvSpPr>
          <p:nvPr>
            <p:ph type="sldNum" sz="quarter" idx="10"/>
          </p:nvPr>
        </p:nvSpPr>
        <p:spPr/>
        <p:txBody>
          <a:bodyPr/>
          <a:lstStyle/>
          <a:p>
            <a:fld id="{CA9937D2-6117-4881-B88D-D373CF5AE833}" type="slidenum">
              <a:rPr lang="de-AT" smtClean="0"/>
              <a:t>7</a:t>
            </a:fld>
            <a:endParaRPr lang="de-AT" dirty="0"/>
          </a:p>
        </p:txBody>
      </p:sp>
    </p:spTree>
    <p:extLst>
      <p:ext uri="{BB962C8B-B14F-4D97-AF65-F5344CB8AC3E}">
        <p14:creationId xmlns:p14="http://schemas.microsoft.com/office/powerpoint/2010/main" val="286184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In Österreich ist bei genauerer Analyse des höherrangigen Straßennetzes erkennbar, dass vorwiegend eine gute Anbindung zwischen den großen Städten der einzelnen Bundesländer und ausreichend Möglichkeit der „Feinverteilung“ durch sekundäre Straßennetze (z.B. Bundes- oder Landesstraßen) bestehen. Um den wachsenden Herausforderungen der Zukunft gerecht zu werden, sind für das Jahr 2016 laut Publikation der ASFINAG weitere Investitionen in das Straßennetz geplant. </a:t>
            </a:r>
            <a:endParaRPr lang="de-AT" b="1" dirty="0" smtClean="0"/>
          </a:p>
          <a:p>
            <a:endParaRPr lang="de-AT" b="1" dirty="0" smtClean="0"/>
          </a:p>
          <a:p>
            <a:r>
              <a:rPr lang="de-AT" b="1" dirty="0" smtClean="0"/>
              <a:t>Quelle:</a:t>
            </a:r>
            <a:r>
              <a:rPr lang="de-AT" b="1" baseline="0" dirty="0" smtClean="0"/>
              <a:t> </a:t>
            </a:r>
            <a:r>
              <a:rPr lang="de-AT" baseline="0" dirty="0" smtClean="0"/>
              <a:t>ASFINAG (2016a)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8</a:t>
            </a:fld>
            <a:endParaRPr lang="de-AT" dirty="0"/>
          </a:p>
        </p:txBody>
      </p:sp>
    </p:spTree>
    <p:extLst>
      <p:ext uri="{BB962C8B-B14F-4D97-AF65-F5344CB8AC3E}">
        <p14:creationId xmlns:p14="http://schemas.microsoft.com/office/powerpoint/2010/main" val="64303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b="0" dirty="0" smtClean="0"/>
              <a:t>Eine Ausweitung der Sichtweise auf europäischer Ebene zeigt, dass auch das Straßennetz in Europa überwiegend eine gute Abdeckung aufweist (verbunden mit gebietsbezogenen höheren Ausprägungen).</a:t>
            </a:r>
          </a:p>
          <a:p>
            <a:endParaRPr lang="de-AT" b="1" dirty="0" smtClean="0"/>
          </a:p>
          <a:p>
            <a:endParaRPr lang="de-AT" b="1" dirty="0" smtClean="0"/>
          </a:p>
          <a:p>
            <a:r>
              <a:rPr lang="de-AT" b="1" dirty="0" smtClean="0"/>
              <a:t>Quelle:</a:t>
            </a:r>
            <a:r>
              <a:rPr lang="de-AT" b="1" baseline="0" dirty="0" smtClean="0"/>
              <a:t> </a:t>
            </a:r>
            <a:r>
              <a:rPr lang="de-AT" sz="1200" kern="1200" dirty="0" smtClean="0">
                <a:solidFill>
                  <a:schemeClr val="tx1"/>
                </a:solidFill>
                <a:effectLst/>
                <a:latin typeface="+mn-lt"/>
                <a:ea typeface="+mn-ea"/>
                <a:cs typeface="+mn-cs"/>
              </a:rPr>
              <a:t>Eurostat (2015)</a:t>
            </a:r>
            <a:r>
              <a:rPr lang="de-AT" sz="1200" kern="1200" baseline="0" dirty="0" smtClean="0">
                <a:solidFill>
                  <a:schemeClr val="tx1"/>
                </a:solidFill>
                <a:effectLst/>
                <a:latin typeface="+mn-lt"/>
                <a:ea typeface="+mn-ea"/>
                <a:cs typeface="+mn-cs"/>
              </a:rPr>
              <a:t>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9</a:t>
            </a:fld>
            <a:endParaRPr lang="de-AT" dirty="0"/>
          </a:p>
        </p:txBody>
      </p:sp>
    </p:spTree>
    <p:extLst>
      <p:ext uri="{BB962C8B-B14F-4D97-AF65-F5344CB8AC3E}">
        <p14:creationId xmlns:p14="http://schemas.microsoft.com/office/powerpoint/2010/main" val="226529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Unter Verkehrsmittel werden nach Kummer „technische oder natürliche Einrichtungen zum Transport und Umschlag von Verkehrsobjekten (Güter, Personen oder Nachrichten)“  verstanden. Nicht zu verwechseln ist diese Begrifflichkeit mit dem Ausdruck „Verkehrsträger“. Dieser ist als Zusammenfassung aller Verkehrsmittel zu sehen, der „die gleiche Art von Verkehrsinfrastruktur“  nutzt. Zur leichteren Übersichtlichkeit der verschiedenen straßenbezogenen Verkehrsmittel hat Kummer eine allgemeine Klassifizierung erstellt. Bei dieser wird in einem ersten Schritt zwischen mehrspurigen und einspurigen (abhängig von der Konstruktion) Fahrzeugen der Straße unterschieden. Zur leichtern Übersichtlichkeit und zur besseren Zuordnung der einzelnen Verkehrsmittel der Straße unterteilt Kummer nochmals zwischen jenen Verkehrsmittel der Straße, die mit Antrieb bzw. ohne Antrieb funktionieren. </a:t>
            </a:r>
          </a:p>
          <a:p>
            <a:endParaRPr lang="de-AT" b="1" dirty="0" smtClean="0"/>
          </a:p>
          <a:p>
            <a:r>
              <a:rPr lang="de-AT" b="1" dirty="0" smtClean="0"/>
              <a:t>Quelle-Inhalt:</a:t>
            </a:r>
            <a:r>
              <a:rPr lang="de-AT" b="0" baseline="0" dirty="0" smtClean="0"/>
              <a:t> eigene Darstellung in Anlehnung an </a:t>
            </a:r>
            <a:r>
              <a:rPr lang="de-AT" baseline="0" dirty="0" smtClean="0"/>
              <a:t>Kummer (2010) S. 194.</a:t>
            </a:r>
            <a:endParaRPr lang="de-AT" b="1" dirty="0" smtClean="0"/>
          </a:p>
          <a:p>
            <a:r>
              <a:rPr lang="de-AT" b="1" dirty="0" smtClean="0"/>
              <a:t>Quelle-Bilder:</a:t>
            </a:r>
            <a:r>
              <a:rPr lang="de-AT" b="1" baseline="0" dirty="0" smtClean="0"/>
              <a:t> </a:t>
            </a:r>
            <a:r>
              <a:rPr lang="de-AT" b="0" baseline="0" dirty="0" smtClean="0"/>
              <a:t>Quelle.at (2016) online; </a:t>
            </a:r>
            <a:r>
              <a:rPr lang="de-AT" baseline="0" dirty="0" smtClean="0"/>
              <a:t>Monteux (2012) online; Roller Epple GmbH (2016) online; Roller Derby Skate Corp. (2016)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10</a:t>
            </a:fld>
            <a:endParaRPr lang="de-AT" dirty="0"/>
          </a:p>
        </p:txBody>
      </p:sp>
    </p:spTree>
    <p:extLst>
      <p:ext uri="{BB962C8B-B14F-4D97-AF65-F5344CB8AC3E}">
        <p14:creationId xmlns:p14="http://schemas.microsoft.com/office/powerpoint/2010/main" val="1545751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0" dirty="0" smtClean="0"/>
              <a:t>Bei den Kraftfahrzeugen im Straßengüterverkehr kann nach Kummer auf Grund der unterschiedlichen Gewichtsklassen zwischen einem leichten, mittelschweren oder schweren Fahrzeug unterschieden werden. Leichte Güterkraftfahrzeuge sind vor allem für die Verteilung von Paketen, für Express- und Kurierdienste (= Bedingungen, wo eine schnelle Lieferung oder eine direkte Belieferung eines Transportobjekts notwendig sind), für alltägliche Tätigkeiten im Handwerksbereich (z.B. der Tischler liefert und montiert die Möbel an die Familie Mayer) sowie auch im Privatbereich (z.B. für den Transport von Möbel bei einem Umzug bzw. beim </a:t>
            </a:r>
            <a:r>
              <a:rPr lang="de-AT" b="0" dirty="0" err="1" smtClean="0"/>
              <a:t>Neubezug</a:t>
            </a:r>
            <a:r>
              <a:rPr lang="de-AT" b="0" dirty="0" smtClean="0"/>
              <a:t> einer Wohnung) von großer Bedeutung. Das höchstzulässige Gesamtgewicht für leichte Güterkraftfahrzeuge liegt bei 3,5 Tonnen. Neben den leichten Fahrzeugen sind auch mittelschwere Güterkraftfahrzeuge aus unserem alltäglichen Leben nicht mehr wegzudenken. Dieser Kategorie werden jene Güterkraftfahrzeuge zugeordnet, die ein höchstzulässiges Gesamtgewicht zwischen 3,5 und 12 Tonnen aufweisen. Mittelschwere Güterkraftfahrzeuge dienen zum Beispiel der Versorgung von Baustellen mit notwendigen Ressourcen für den weiteren Baufortschritt, der Müllabfuhr oder auch der Verteilung von Stückgütern (z.B. Paketsendungen). Im täglichen Leben sind die Bewohnerinnen und Bewohner überwiegend mit schweren Güterkraftfahrzeugen konfrontiert, die auf Grund ihrer höheren Tragfähigkeit im Rahmen der städtischen und zwischen-städtischen Belieferung gerne verwendet werden. Bei dieser Art von Güterkraftfahrzeugen liegt das höchstzulässige Gesamtgewicht zwischen 36 bis 60 Tonnen (z.B. in Asien oder in Europa) bzw. zwischen 36 und 125 Tonnen (z.B. in Australien, der USA oder in Kanada). In diesem Zusammenhang sei erläuternd angemerkt, dass in Österreich das höchstzulässige Gesamtgewicht bei 40 Tonnen liegt, welches von schweren Güterkraftfahrzeugen (ausgenommen mit entsprechender Sondergenehmigung und damit verbundenen Einschränkungen bzw. Vorgaben) auch nicht überschritten werden darf. Schwere Güterkraftfahrzeuge eigenen sich vor allem zur besseren Verbindung zwischen größeren Knoten in einem Netzwerk (z.B. das alltägliche Geschäft der Post AG: Pakete und Briefsendungen werden von den regionalen Poststellen in für bestimmte Bundesländer zuständige Briefzentren transportiert, zwischen den großen Punkten umgeschlagen und schließlich wiederum auf regionaler Ebene verteilt.) und auf Grund der größeren Dimensionen für den Transport von schweren oder überlangen Gütern (z.B. Transport eines Rumpfteils eines Flugzeugs auf der Autobahn) mit entsprechender Sondergenehmigung.</a:t>
            </a:r>
          </a:p>
          <a:p>
            <a:endParaRPr lang="de-AT" b="1" dirty="0" smtClean="0"/>
          </a:p>
          <a:p>
            <a:r>
              <a:rPr lang="de-AT" b="1" dirty="0" smtClean="0"/>
              <a:t>Quelle-Inhalt: </a:t>
            </a:r>
            <a:r>
              <a:rPr lang="de-DE" dirty="0" smtClean="0"/>
              <a:t>eigene Darstellung in Anlehnung </a:t>
            </a:r>
            <a:r>
              <a:rPr lang="de-AT" b="0" baseline="0" dirty="0" smtClean="0"/>
              <a:t>an Nagl (2006) zit. nach </a:t>
            </a:r>
            <a:r>
              <a:rPr lang="de-AT" baseline="0" dirty="0" smtClean="0"/>
              <a:t>Kummer (2010) S. 194.</a:t>
            </a:r>
            <a:endParaRPr lang="de-AT" b="1" dirty="0" smtClean="0"/>
          </a:p>
          <a:p>
            <a:r>
              <a:rPr lang="de-AT" b="1" dirty="0" smtClean="0"/>
              <a:t>Quelle-Bilder:</a:t>
            </a:r>
            <a:r>
              <a:rPr lang="de-AT" b="1" baseline="0" dirty="0" smtClean="0"/>
              <a:t> </a:t>
            </a:r>
            <a:r>
              <a:rPr lang="de-DE" sz="1200" kern="1200" dirty="0" smtClean="0">
                <a:solidFill>
                  <a:schemeClr val="tx1"/>
                </a:solidFill>
                <a:effectLst/>
                <a:latin typeface="+mn-lt"/>
                <a:ea typeface="+mn-ea"/>
                <a:cs typeface="+mn-cs"/>
              </a:rPr>
              <a:t>Baumaschinenbilder.de (2011)</a:t>
            </a:r>
            <a:r>
              <a:rPr lang="de-DE" sz="1200" kern="1200" baseline="0" dirty="0" smtClean="0">
                <a:solidFill>
                  <a:schemeClr val="tx1"/>
                </a:solidFill>
                <a:effectLst/>
                <a:latin typeface="+mn-lt"/>
                <a:ea typeface="+mn-ea"/>
                <a:cs typeface="+mn-cs"/>
              </a:rPr>
              <a:t> online; </a:t>
            </a:r>
            <a:r>
              <a:rPr lang="de-DE" sz="1200" kern="1200" dirty="0" smtClean="0">
                <a:solidFill>
                  <a:schemeClr val="tx1"/>
                </a:solidFill>
                <a:effectLst/>
                <a:latin typeface="+mn-lt"/>
                <a:ea typeface="+mn-ea"/>
                <a:cs typeface="+mn-cs"/>
              </a:rPr>
              <a:t>Europcar (2016a)</a:t>
            </a:r>
            <a:r>
              <a:rPr lang="de-DE" sz="1200" kern="1200" baseline="0" dirty="0" smtClean="0">
                <a:solidFill>
                  <a:schemeClr val="tx1"/>
                </a:solidFill>
                <a:effectLst/>
                <a:latin typeface="+mn-lt"/>
                <a:ea typeface="+mn-ea"/>
                <a:cs typeface="+mn-cs"/>
              </a:rPr>
              <a:t> online; </a:t>
            </a:r>
            <a:r>
              <a:rPr lang="de-DE" sz="1200" kern="1200" dirty="0" smtClean="0">
                <a:solidFill>
                  <a:schemeClr val="tx1"/>
                </a:solidFill>
                <a:effectLst/>
                <a:latin typeface="+mn-lt"/>
                <a:ea typeface="+mn-ea"/>
                <a:cs typeface="+mn-cs"/>
              </a:rPr>
              <a:t>Europcar (2016b)</a:t>
            </a:r>
            <a:r>
              <a:rPr lang="de-DE" sz="1200" kern="1200" baseline="0" dirty="0" smtClean="0">
                <a:solidFill>
                  <a:schemeClr val="tx1"/>
                </a:solidFill>
                <a:effectLst/>
                <a:latin typeface="+mn-lt"/>
                <a:ea typeface="+mn-ea"/>
                <a:cs typeface="+mn-cs"/>
              </a:rPr>
              <a:t> online.</a:t>
            </a:r>
            <a:endParaRPr lang="de-AT" dirty="0"/>
          </a:p>
        </p:txBody>
      </p:sp>
      <p:sp>
        <p:nvSpPr>
          <p:cNvPr id="4" name="Foliennummernplatzhalter 3"/>
          <p:cNvSpPr>
            <a:spLocks noGrp="1"/>
          </p:cNvSpPr>
          <p:nvPr>
            <p:ph type="sldNum" sz="quarter" idx="10"/>
          </p:nvPr>
        </p:nvSpPr>
        <p:spPr/>
        <p:txBody>
          <a:bodyPr/>
          <a:lstStyle/>
          <a:p>
            <a:fld id="{CA9937D2-6117-4881-B88D-D373CF5AE833}" type="slidenum">
              <a:rPr lang="de-AT" smtClean="0"/>
              <a:t>11</a:t>
            </a:fld>
            <a:endParaRPr lang="de-AT" dirty="0"/>
          </a:p>
        </p:txBody>
      </p:sp>
    </p:spTree>
    <p:extLst>
      <p:ext uri="{BB962C8B-B14F-4D97-AF65-F5344CB8AC3E}">
        <p14:creationId xmlns:p14="http://schemas.microsoft.com/office/powerpoint/2010/main" val="3366917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google.at/url?sa=i&amp;rct=j&amp;q=&amp;esrc=s&amp;source=images&amp;cd=&amp;cad=rja&amp;uact=8&amp;ved=0ahUKEwjcxcDUzO3NAhVHtxoKHfJMDdYQjRwIBw&amp;url=https://de.wikipedia.org/wiki/Bundesministerium_f%C3%BCr_Verkehr,_Innovation_und_Technologie&amp;psig=AFQjCNHGjX9UsxmjNOF8epXptjaCelCWuA&amp;ust=1468401675549195"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Abgerundetes Rechteck 3"/>
          <p:cNvSpPr/>
          <p:nvPr userDrawn="1"/>
        </p:nvSpPr>
        <p:spPr>
          <a:xfrm>
            <a:off x="1259632" y="2132856"/>
            <a:ext cx="7056784"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2000" b="1" dirty="0" smtClean="0">
              <a:solidFill>
                <a:schemeClr val="tx1"/>
              </a:solidFill>
              <a:latin typeface="Arial" pitchFamily="34" charset="0"/>
              <a:cs typeface="Arial" pitchFamily="34" charset="0"/>
            </a:endParaRPr>
          </a:p>
        </p:txBody>
      </p:sp>
      <p:sp>
        <p:nvSpPr>
          <p:cNvPr id="2" name="Titel 1"/>
          <p:cNvSpPr>
            <a:spLocks noGrp="1"/>
          </p:cNvSpPr>
          <p:nvPr>
            <p:ph type="ctrTitle"/>
          </p:nvPr>
        </p:nvSpPr>
        <p:spPr>
          <a:xfrm>
            <a:off x="1495636" y="2418696"/>
            <a:ext cx="6584776" cy="1470025"/>
          </a:xfrm>
        </p:spPr>
        <p:txBody>
          <a:bodyPr/>
          <a:lstStyle>
            <a:lvl1pPr algn="ctr">
              <a:defRPr sz="4000"/>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495636" y="3888721"/>
            <a:ext cx="6584776" cy="836423"/>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AT" dirty="0"/>
          </a:p>
        </p:txBody>
      </p:sp>
      <p:pic>
        <p:nvPicPr>
          <p:cNvPr id="1026"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809868" y="764704"/>
            <a:ext cx="3956312" cy="1109474"/>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9" descr="logistikum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54708" y="5517232"/>
            <a:ext cx="1742099" cy="637200"/>
          </a:xfrm>
          <a:prstGeom prst="rect">
            <a:avLst/>
          </a:prstGeom>
        </p:spPr>
      </p:pic>
      <p:pic>
        <p:nvPicPr>
          <p:cNvPr id="10" name="Picture 2" descr="https://upload.wikimedia.org/wikipedia/commons/thumb/0/0e/Bundesministerium_f%C3%BCr_Verkehr,_Innovation_und_Technologie_logo.svg/2000px-Bundesministerium_f%C3%BCr_Verkehr,_Innovation_und_Technologie_logo.svg.png">
            <a:hlinkClick r:id="rId4"/>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922672" y="5517232"/>
            <a:ext cx="1379361" cy="637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fh-vie.ac.at/var/em_plain_site/storage/images/funktionen/textbausteine/allgemeine-textbausteine/logo/106489-1-ger-DE/LOGO.png"/>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1835696" y="5518359"/>
            <a:ext cx="1723553" cy="63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302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Abgerundetes Rechteck 3"/>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Februar 2017	</a:t>
            </a:r>
            <a:r>
              <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Abgerundetes Rechteck 6"/>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smtClean="0">
              <a:solidFill>
                <a:schemeClr val="tx1"/>
              </a:solidFill>
              <a:latin typeface="Arial" pitchFamily="34" charset="0"/>
              <a:cs typeface="Arial" pitchFamily="34" charset="0"/>
            </a:endParaRPr>
          </a:p>
        </p:txBody>
      </p:sp>
      <p:sp>
        <p:nvSpPr>
          <p:cNvPr id="2" name="Titel 1"/>
          <p:cNvSpPr>
            <a:spLocks noGrp="1"/>
          </p:cNvSpPr>
          <p:nvPr>
            <p:ph type="title"/>
          </p:nvPr>
        </p:nvSpPr>
        <p:spPr>
          <a:xfrm>
            <a:off x="539552" y="274638"/>
            <a:ext cx="8064896" cy="1143000"/>
          </a:xfrm>
        </p:spPr>
        <p:txBody>
          <a:bodyPr>
            <a:noAutofit/>
          </a:bodyPr>
          <a:lstStyle>
            <a:lvl1pPr>
              <a:defRPr sz="3500" b="1">
                <a:latin typeface="Arial" panose="020B0604020202020204" pitchFamily="34" charset="0"/>
                <a:cs typeface="Arial" panose="020B0604020202020204" pitchFamily="34" charset="0"/>
              </a:defRPr>
            </a:lvl1pPr>
          </a:lstStyle>
          <a:p>
            <a:r>
              <a:rPr lang="de-DE" dirty="0" smtClean="0"/>
              <a:t>Titelmasterformat durch Klicken bearbeiten</a:t>
            </a:r>
            <a:endParaRPr lang="de-AT" dirty="0"/>
          </a:p>
        </p:txBody>
      </p:sp>
      <p:sp>
        <p:nvSpPr>
          <p:cNvPr id="3" name="Inhaltsplatzhalter 2"/>
          <p:cNvSpPr>
            <a:spLocks noGrp="1"/>
          </p:cNvSpPr>
          <p:nvPr>
            <p:ph idx="1"/>
          </p:nvPr>
        </p:nvSpPr>
        <p:spPr>
          <a:xfrm>
            <a:off x="439796" y="1623903"/>
            <a:ext cx="8229600" cy="4525963"/>
          </a:xfrm>
        </p:spPr>
        <p:txBody>
          <a:bodyPr>
            <a:normAutofit/>
          </a:bodyPr>
          <a:lstStyle>
            <a:lvl1pPr marL="342900" indent="-342900">
              <a:buFont typeface="Wingdings" panose="05000000000000000000" pitchFamily="2" charset="2"/>
              <a:buChar char="§"/>
              <a:defRPr sz="2800">
                <a:latin typeface="Arial" panose="020B0604020202020204" pitchFamily="34" charset="0"/>
                <a:cs typeface="Arial" panose="020B0604020202020204" pitchFamily="34" charset="0"/>
              </a:defRPr>
            </a:lvl1pPr>
            <a:lvl2pPr marL="742950" indent="-285750">
              <a:buFont typeface="Wingdings" panose="05000000000000000000" pitchFamily="2" charset="2"/>
              <a:buChar char="§"/>
              <a:defRPr sz="2400">
                <a:latin typeface="Arial" panose="020B0604020202020204" pitchFamily="34" charset="0"/>
                <a:cs typeface="Arial" panose="020B0604020202020204" pitchFamily="34" charset="0"/>
              </a:defRPr>
            </a:lvl2pPr>
            <a:lvl3pPr marL="1143000" indent="-228600">
              <a:buFont typeface="Wingdings" panose="05000000000000000000" pitchFamily="2" charset="2"/>
              <a:buChar char="§"/>
              <a:defRPr sz="2000">
                <a:latin typeface="Arial" panose="020B0604020202020204" pitchFamily="34" charset="0"/>
                <a:cs typeface="Arial" panose="020B0604020202020204" pitchFamily="34" charset="0"/>
              </a:defRPr>
            </a:lvl3pPr>
            <a:lvl4pPr marL="1600200" indent="-228600">
              <a:buFont typeface="Wingdings" panose="05000000000000000000" pitchFamily="2" charset="2"/>
              <a:buChar char="§"/>
              <a:defRPr sz="1800">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800">
                <a:latin typeface="Arial" panose="020B0604020202020204" pitchFamily="34" charset="0"/>
                <a:cs typeface="Arial" panose="020B060402020202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pic>
        <p:nvPicPr>
          <p:cNvPr id="9"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5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5" name="Abgerundetes Rechteck 4"/>
          <p:cNvSpPr/>
          <p:nvPr userDrawn="1"/>
        </p:nvSpPr>
        <p:spPr>
          <a:xfrm>
            <a:off x="395536" y="198066"/>
            <a:ext cx="8352928" cy="1296144"/>
          </a:xfrm>
          <a:prstGeom prst="roundRect">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4000" b="1" dirty="0" smtClean="0">
              <a:solidFill>
                <a:schemeClr val="tx1"/>
              </a:solidFill>
              <a:latin typeface="Arial" pitchFamily="34" charset="0"/>
              <a:cs typeface="Arial" pitchFamily="34" charset="0"/>
            </a:endParaRPr>
          </a:p>
        </p:txBody>
      </p:sp>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8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Abgerundetes Rechteck 5"/>
          <p:cNvSpPr/>
          <p:nvPr userDrawn="1"/>
        </p:nvSpPr>
        <p:spPr>
          <a:xfrm>
            <a:off x="1475656" y="6341532"/>
            <a:ext cx="7211144" cy="230285"/>
          </a:xfrm>
          <a:prstGeom prst="roundRect">
            <a:avLst/>
          </a:prstGeom>
          <a:solidFill>
            <a:schemeClr val="bg1"/>
          </a:solidFill>
          <a:ln w="127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7983538" algn="r"/>
              </a:tabLst>
              <a:defRPr/>
            </a:pPr>
            <a:r>
              <a:rPr kumimoji="0" lang="de-AT" sz="800" b="1"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Oktober 2016	</a:t>
            </a:r>
            <a:r>
              <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Folie Nr. </a:t>
            </a:r>
            <a:fld id="{CC2973A0-ED88-4D6D-A4D8-28EDD5C9CECC}" type="slidenum">
              <a:rPr kumimoji="0" lang="de-AT" sz="800" b="0" i="1"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rPr>
              <a:t>‹Nr.›</a:t>
            </a:fld>
            <a:endParaRPr kumimoji="0" lang="de-AT" sz="800" b="0" i="1"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7" name="Picture 2" descr="E:\FH\Arbeit\Logos\RERoad.png"/>
          <p:cNvPicPr>
            <a:picLocks noChangeAspect="1" noChangeArrowheads="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439796" y="6302503"/>
            <a:ext cx="931976" cy="261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4959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Tree>
    <p:extLst>
      <p:ext uri="{BB962C8B-B14F-4D97-AF65-F5344CB8AC3E}">
        <p14:creationId xmlns:p14="http://schemas.microsoft.com/office/powerpoint/2010/main" val="1752204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hf hdr="0" ftr="0" dt="0"/>
  <p:txStyles>
    <p:titleStyle>
      <a:lvl1pPr algn="ctr" defTabSz="914400" rtl="0" eaLnBrk="1" latinLnBrk="0" hangingPunct="1">
        <a:spcBef>
          <a:spcPct val="0"/>
        </a:spcBef>
        <a:buNone/>
        <a:defRPr sz="35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7145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ct val="200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solidFill>
                  <a:prstClr val="black"/>
                </a:solidFill>
              </a:rPr>
              <a:t>Der Straßenverkehr</a:t>
            </a:r>
            <a:endParaRPr lang="de-AT" dirty="0"/>
          </a:p>
        </p:txBody>
      </p:sp>
      <p:sp>
        <p:nvSpPr>
          <p:cNvPr id="3" name="Untertitel 2"/>
          <p:cNvSpPr>
            <a:spLocks noGrp="1"/>
          </p:cNvSpPr>
          <p:nvPr>
            <p:ph type="subTitle" idx="1"/>
          </p:nvPr>
        </p:nvSpPr>
        <p:spPr>
          <a:xfrm>
            <a:off x="1403648" y="3470509"/>
            <a:ext cx="6584776" cy="836423"/>
          </a:xfrm>
        </p:spPr>
        <p:txBody>
          <a:bodyPr/>
          <a:lstStyle/>
          <a:p>
            <a:r>
              <a:rPr lang="de-AT" dirty="0"/>
              <a:t>inhaltliche </a:t>
            </a:r>
            <a:r>
              <a:rPr lang="de-AT" dirty="0" smtClean="0"/>
              <a:t>Grundlagen</a:t>
            </a:r>
            <a:endParaRPr lang="de-AT" dirty="0"/>
          </a:p>
        </p:txBody>
      </p:sp>
    </p:spTree>
    <p:extLst>
      <p:ext uri="{BB962C8B-B14F-4D97-AF65-F5344CB8AC3E}">
        <p14:creationId xmlns:p14="http://schemas.microsoft.com/office/powerpoint/2010/main" val="2394689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Verkehrsmittel der Straße</a:t>
            </a:r>
            <a:br>
              <a:rPr lang="de-AT" dirty="0" smtClean="0"/>
            </a:br>
            <a:r>
              <a:rPr lang="de-AT" sz="2000" b="0" i="1" dirty="0" smtClean="0"/>
              <a:t>allgemeine Klassifizierung nach Kummer</a:t>
            </a:r>
            <a:endParaRPr lang="de-AT" sz="2400" b="0" i="1" dirty="0"/>
          </a:p>
        </p:txBody>
      </p:sp>
      <p:sp>
        <p:nvSpPr>
          <p:cNvPr id="4" name="Abgerundetes Rechteck 3"/>
          <p:cNvSpPr/>
          <p:nvPr/>
        </p:nvSpPr>
        <p:spPr>
          <a:xfrm>
            <a:off x="755576" y="1772816"/>
            <a:ext cx="3600400" cy="648072"/>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mehrspurige Straßenfahrzeuge</a:t>
            </a:r>
            <a:endParaRPr lang="de-AT" b="1" dirty="0">
              <a:solidFill>
                <a:schemeClr val="bg1"/>
              </a:solidFill>
              <a:latin typeface="Arial" panose="020B0604020202020204" pitchFamily="34" charset="0"/>
              <a:cs typeface="Arial" panose="020B0604020202020204" pitchFamily="34" charset="0"/>
            </a:endParaRPr>
          </a:p>
        </p:txBody>
      </p:sp>
      <p:sp>
        <p:nvSpPr>
          <p:cNvPr id="5" name="Abgerundetes Rechteck 4"/>
          <p:cNvSpPr/>
          <p:nvPr/>
        </p:nvSpPr>
        <p:spPr>
          <a:xfrm>
            <a:off x="4716016" y="1772816"/>
            <a:ext cx="3600400" cy="648072"/>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einspurige Straßenfahrzeuge</a:t>
            </a:r>
            <a:endParaRPr lang="de-AT" b="1" dirty="0">
              <a:solidFill>
                <a:schemeClr val="bg1"/>
              </a:solidFill>
              <a:latin typeface="Arial" panose="020B0604020202020204" pitchFamily="34" charset="0"/>
              <a:cs typeface="Arial" panose="020B0604020202020204" pitchFamily="34" charset="0"/>
            </a:endParaRPr>
          </a:p>
        </p:txBody>
      </p:sp>
      <p:sp>
        <p:nvSpPr>
          <p:cNvPr id="7" name="Abgerundetes Rechteck 6"/>
          <p:cNvSpPr/>
          <p:nvPr/>
        </p:nvSpPr>
        <p:spPr>
          <a:xfrm>
            <a:off x="689001" y="2905005"/>
            <a:ext cx="1775407" cy="2232248"/>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2" algn="ctr"/>
            <a:r>
              <a:rPr lang="de-AT" sz="1600" dirty="0" smtClean="0">
                <a:solidFill>
                  <a:schemeClr val="tx1"/>
                </a:solidFill>
                <a:latin typeface="Arial" panose="020B0604020202020204" pitchFamily="34" charset="0"/>
                <a:cs typeface="Arial" panose="020B0604020202020204" pitchFamily="34" charset="0"/>
              </a:rPr>
              <a:t>z.B. PKW, Bus, Traktor, LKW</a:t>
            </a:r>
            <a:endParaRPr lang="de-AT" sz="1600" dirty="0">
              <a:solidFill>
                <a:schemeClr val="tx1"/>
              </a:solidFill>
              <a:latin typeface="Arial" panose="020B0604020202020204" pitchFamily="34" charset="0"/>
              <a:cs typeface="Arial" panose="020B0604020202020204" pitchFamily="34" charset="0"/>
            </a:endParaRPr>
          </a:p>
          <a:p>
            <a:pPr marL="87312"/>
            <a:endParaRPr lang="de-AT" sz="1600" dirty="0">
              <a:solidFill>
                <a:schemeClr val="tx1"/>
              </a:solidFill>
              <a:latin typeface="Arial" panose="020B0604020202020204" pitchFamily="34" charset="0"/>
              <a:cs typeface="Arial" panose="020B0604020202020204" pitchFamily="34" charset="0"/>
            </a:endParaRPr>
          </a:p>
        </p:txBody>
      </p:sp>
      <p:sp>
        <p:nvSpPr>
          <p:cNvPr id="8" name="Abgerundetes Rechteck 7"/>
          <p:cNvSpPr/>
          <p:nvPr/>
        </p:nvSpPr>
        <p:spPr>
          <a:xfrm>
            <a:off x="2605190" y="2905004"/>
            <a:ext cx="1775407" cy="2232248"/>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2" lvl="0" algn="ctr"/>
            <a:r>
              <a:rPr lang="de-AT" sz="1600" i="1" dirty="0" smtClean="0">
                <a:solidFill>
                  <a:prstClr val="black"/>
                </a:solidFill>
                <a:latin typeface="Arial" panose="020B0604020202020204" pitchFamily="34" charset="0"/>
                <a:cs typeface="Arial" panose="020B0604020202020204" pitchFamily="34" charset="0"/>
              </a:rPr>
              <a:t>z.B. Anhänger (leicht/schwer), Rikscha, Karren</a:t>
            </a:r>
          </a:p>
        </p:txBody>
      </p:sp>
      <p:sp>
        <p:nvSpPr>
          <p:cNvPr id="6" name="Abgerundetes Rechteck 5"/>
          <p:cNvSpPr/>
          <p:nvPr/>
        </p:nvSpPr>
        <p:spPr>
          <a:xfrm>
            <a:off x="784616" y="2724984"/>
            <a:ext cx="1584176" cy="396045"/>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bg1"/>
                </a:solidFill>
                <a:latin typeface="Arial" panose="020B0604020202020204" pitchFamily="34" charset="0"/>
                <a:cs typeface="Arial" panose="020B0604020202020204" pitchFamily="34" charset="0"/>
              </a:rPr>
              <a:t>mit </a:t>
            </a:r>
            <a:r>
              <a:rPr lang="de-AT" sz="1700" b="1" dirty="0" smtClean="0">
                <a:solidFill>
                  <a:schemeClr val="bg1"/>
                </a:solidFill>
                <a:latin typeface="Arial" panose="020B0604020202020204" pitchFamily="34" charset="0"/>
                <a:cs typeface="Arial" panose="020B0604020202020204" pitchFamily="34" charset="0"/>
              </a:rPr>
              <a:t>Antrieb</a:t>
            </a:r>
            <a:endParaRPr lang="de-AT" sz="1700" b="1" dirty="0">
              <a:solidFill>
                <a:schemeClr val="bg1"/>
              </a:solidFill>
              <a:latin typeface="Arial" panose="020B0604020202020204" pitchFamily="34" charset="0"/>
              <a:cs typeface="Arial" panose="020B0604020202020204" pitchFamily="34" charset="0"/>
            </a:endParaRPr>
          </a:p>
        </p:txBody>
      </p:sp>
      <p:sp>
        <p:nvSpPr>
          <p:cNvPr id="9" name="Abgerundetes Rechteck 8"/>
          <p:cNvSpPr/>
          <p:nvPr/>
        </p:nvSpPr>
        <p:spPr>
          <a:xfrm>
            <a:off x="2700806" y="2724984"/>
            <a:ext cx="1584176" cy="396045"/>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700" b="1" dirty="0" smtClean="0">
                <a:solidFill>
                  <a:schemeClr val="bg1"/>
                </a:solidFill>
                <a:latin typeface="Arial" panose="020B0604020202020204" pitchFamily="34" charset="0"/>
                <a:cs typeface="Arial" panose="020B0604020202020204" pitchFamily="34" charset="0"/>
              </a:rPr>
              <a:t>ohne Antrieb</a:t>
            </a:r>
            <a:endParaRPr lang="de-AT" sz="1700" b="1" dirty="0">
              <a:solidFill>
                <a:schemeClr val="bg1"/>
              </a:solidFill>
              <a:latin typeface="Arial" panose="020B0604020202020204" pitchFamily="34" charset="0"/>
              <a:cs typeface="Arial" panose="020B0604020202020204" pitchFamily="34" charset="0"/>
            </a:endParaRPr>
          </a:p>
        </p:txBody>
      </p:sp>
      <p:pic>
        <p:nvPicPr>
          <p:cNvPr id="10"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3024"/>
          <a:stretch/>
        </p:blipFill>
        <p:spPr>
          <a:xfrm rot="264777">
            <a:off x="2913710" y="4634667"/>
            <a:ext cx="1573549" cy="947507"/>
          </a:xfrm>
          <a:prstGeom prst="roundRect">
            <a:avLst>
              <a:gd name="adj" fmla="val 8594"/>
            </a:avLst>
          </a:prstGeom>
          <a:solidFill>
            <a:srgbClr val="FFFFFF">
              <a:shade val="85000"/>
            </a:srgbClr>
          </a:solidFill>
          <a:ln>
            <a:noFill/>
          </a:ln>
          <a:effectLst/>
        </p:spPr>
        <p:style>
          <a:lnRef idx="2">
            <a:schemeClr val="accent2"/>
          </a:lnRef>
          <a:fillRef idx="1">
            <a:schemeClr val="lt1"/>
          </a:fillRef>
          <a:effectRef idx="0">
            <a:schemeClr val="accent2"/>
          </a:effectRef>
          <a:fontRef idx="minor">
            <a:schemeClr val="dk1"/>
          </a:fontRef>
        </p:style>
      </p:pic>
      <p:pic>
        <p:nvPicPr>
          <p:cNvPr id="1026" name="Picture 2" descr="Bildergebnis für lk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3482">
            <a:off x="856797" y="4399884"/>
            <a:ext cx="1400904" cy="965746"/>
          </a:xfrm>
          <a:prstGeom prst="rect">
            <a:avLst/>
          </a:prstGeom>
          <a:noFill/>
          <a:extLst>
            <a:ext uri="{909E8E84-426E-40DD-AFC4-6F175D3DCCD1}">
              <a14:hiddenFill xmlns:a14="http://schemas.microsoft.com/office/drawing/2010/main">
                <a:solidFill>
                  <a:srgbClr val="FFFFFF"/>
                </a:solidFill>
              </a14:hiddenFill>
            </a:ext>
          </a:extLst>
        </p:spPr>
      </p:pic>
      <p:sp>
        <p:nvSpPr>
          <p:cNvPr id="16" name="Abgerundetes Rechteck 15"/>
          <p:cNvSpPr/>
          <p:nvPr/>
        </p:nvSpPr>
        <p:spPr>
          <a:xfrm>
            <a:off x="4683458" y="2905004"/>
            <a:ext cx="1775407" cy="2232248"/>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2" algn="ctr"/>
            <a:endParaRPr lang="de-AT" sz="1600" i="1" dirty="0" smtClean="0">
              <a:solidFill>
                <a:schemeClr val="tx1"/>
              </a:solidFill>
              <a:latin typeface="Arial" panose="020B0604020202020204" pitchFamily="34" charset="0"/>
              <a:cs typeface="Arial" panose="020B0604020202020204" pitchFamily="34" charset="0"/>
            </a:endParaRPr>
          </a:p>
          <a:p>
            <a:pPr marL="87312" algn="ctr"/>
            <a:r>
              <a:rPr lang="de-AT" sz="1600" i="1" dirty="0" smtClean="0">
                <a:solidFill>
                  <a:schemeClr val="tx1"/>
                </a:solidFill>
                <a:latin typeface="Arial" panose="020B0604020202020204" pitchFamily="34" charset="0"/>
                <a:cs typeface="Arial" panose="020B0604020202020204" pitchFamily="34" charset="0"/>
              </a:rPr>
              <a:t>z.B. Mofa, Motorrad, Elektro-Roller, Elektro-Fahrrad</a:t>
            </a:r>
            <a:endParaRPr lang="de-AT" sz="1600" i="1" dirty="0">
              <a:solidFill>
                <a:schemeClr val="tx1"/>
              </a:solidFill>
              <a:latin typeface="Arial" panose="020B0604020202020204" pitchFamily="34" charset="0"/>
              <a:cs typeface="Arial" panose="020B0604020202020204" pitchFamily="34" charset="0"/>
            </a:endParaRPr>
          </a:p>
          <a:p>
            <a:pPr marL="87312"/>
            <a:endParaRPr lang="de-AT" sz="1600" dirty="0">
              <a:solidFill>
                <a:schemeClr val="tx1"/>
              </a:solidFill>
              <a:latin typeface="Arial" panose="020B0604020202020204" pitchFamily="34" charset="0"/>
              <a:cs typeface="Arial" panose="020B0604020202020204" pitchFamily="34" charset="0"/>
            </a:endParaRPr>
          </a:p>
        </p:txBody>
      </p:sp>
      <p:sp>
        <p:nvSpPr>
          <p:cNvPr id="17" name="Abgerundetes Rechteck 16"/>
          <p:cNvSpPr/>
          <p:nvPr/>
        </p:nvSpPr>
        <p:spPr>
          <a:xfrm>
            <a:off x="6599647" y="2905003"/>
            <a:ext cx="1775407" cy="2232248"/>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2" lvl="0" algn="ctr"/>
            <a:r>
              <a:rPr lang="de-AT" sz="1600" i="1" dirty="0" smtClean="0">
                <a:solidFill>
                  <a:prstClr val="black"/>
                </a:solidFill>
                <a:latin typeface="Arial" panose="020B0604020202020204" pitchFamily="34" charset="0"/>
                <a:cs typeface="Arial" panose="020B0604020202020204" pitchFamily="34" charset="0"/>
              </a:rPr>
              <a:t>z.B. Fahrrad, Roller, Skateboard</a:t>
            </a:r>
          </a:p>
          <a:p>
            <a:pPr marL="87312" lvl="0" algn="ctr"/>
            <a:endParaRPr lang="de-AT" sz="1400" i="1" dirty="0">
              <a:solidFill>
                <a:prstClr val="black"/>
              </a:solidFill>
              <a:latin typeface="Arial" panose="020B0604020202020204" pitchFamily="34" charset="0"/>
              <a:cs typeface="Arial" panose="020B0604020202020204" pitchFamily="34" charset="0"/>
            </a:endParaRPr>
          </a:p>
        </p:txBody>
      </p:sp>
      <p:sp>
        <p:nvSpPr>
          <p:cNvPr id="18" name="Abgerundetes Rechteck 17"/>
          <p:cNvSpPr/>
          <p:nvPr/>
        </p:nvSpPr>
        <p:spPr>
          <a:xfrm>
            <a:off x="4779073" y="2724983"/>
            <a:ext cx="1584176" cy="396045"/>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bg1"/>
                </a:solidFill>
                <a:latin typeface="Arial" panose="020B0604020202020204" pitchFamily="34" charset="0"/>
                <a:cs typeface="Arial" panose="020B0604020202020204" pitchFamily="34" charset="0"/>
              </a:rPr>
              <a:t>mit </a:t>
            </a:r>
            <a:r>
              <a:rPr lang="de-AT" sz="1700" b="1" dirty="0" smtClean="0">
                <a:solidFill>
                  <a:schemeClr val="bg1"/>
                </a:solidFill>
                <a:latin typeface="Arial" panose="020B0604020202020204" pitchFamily="34" charset="0"/>
                <a:cs typeface="Arial" panose="020B0604020202020204" pitchFamily="34" charset="0"/>
              </a:rPr>
              <a:t>Antrieb</a:t>
            </a:r>
            <a:endParaRPr lang="de-AT" sz="1700" b="1" dirty="0">
              <a:solidFill>
                <a:schemeClr val="bg1"/>
              </a:solidFill>
              <a:latin typeface="Arial" panose="020B0604020202020204" pitchFamily="34" charset="0"/>
              <a:cs typeface="Arial" panose="020B0604020202020204" pitchFamily="34" charset="0"/>
            </a:endParaRPr>
          </a:p>
        </p:txBody>
      </p:sp>
      <p:sp>
        <p:nvSpPr>
          <p:cNvPr id="19" name="Abgerundetes Rechteck 18"/>
          <p:cNvSpPr/>
          <p:nvPr/>
        </p:nvSpPr>
        <p:spPr>
          <a:xfrm>
            <a:off x="6695263" y="2724983"/>
            <a:ext cx="1584176" cy="396045"/>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700" b="1" dirty="0" smtClean="0">
                <a:solidFill>
                  <a:schemeClr val="bg1"/>
                </a:solidFill>
                <a:latin typeface="Arial" panose="020B0604020202020204" pitchFamily="34" charset="0"/>
                <a:cs typeface="Arial" panose="020B0604020202020204" pitchFamily="34" charset="0"/>
              </a:rPr>
              <a:t>ohne Antrieb</a:t>
            </a:r>
            <a:endParaRPr lang="de-AT" sz="1700" b="1" dirty="0">
              <a:solidFill>
                <a:schemeClr val="bg1"/>
              </a:solidFill>
              <a:latin typeface="Arial" panose="020B0604020202020204" pitchFamily="34" charset="0"/>
              <a:cs typeface="Arial" panose="020B0604020202020204" pitchFamily="34" charset="0"/>
            </a:endParaRPr>
          </a:p>
        </p:txBody>
      </p:sp>
      <p:pic>
        <p:nvPicPr>
          <p:cNvPr id="1028" name="Picture 4" descr="Bildergebnis für mof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43626">
            <a:off x="5036332" y="4613958"/>
            <a:ext cx="1109600" cy="11372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dergebnis für skateboard"/>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245" y="4397347"/>
            <a:ext cx="1196209" cy="1196209"/>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Gerader Verbinder 20"/>
          <p:cNvCxnSpPr>
            <a:stCxn id="4" idx="2"/>
            <a:endCxn id="6" idx="0"/>
          </p:cNvCxnSpPr>
          <p:nvPr/>
        </p:nvCxnSpPr>
        <p:spPr>
          <a:xfrm flipH="1">
            <a:off x="1576704" y="2420888"/>
            <a:ext cx="979072" cy="304096"/>
          </a:xfrm>
          <a:prstGeom prst="line">
            <a:avLst/>
          </a:prstGeom>
          <a:ln w="381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a:stCxn id="4" idx="2"/>
            <a:endCxn id="9" idx="0"/>
          </p:cNvCxnSpPr>
          <p:nvPr/>
        </p:nvCxnSpPr>
        <p:spPr>
          <a:xfrm>
            <a:off x="2555776" y="2420888"/>
            <a:ext cx="937118" cy="304096"/>
          </a:xfrm>
          <a:prstGeom prst="line">
            <a:avLst/>
          </a:prstGeom>
          <a:ln w="381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stCxn id="5" idx="2"/>
            <a:endCxn id="18" idx="0"/>
          </p:cNvCxnSpPr>
          <p:nvPr/>
        </p:nvCxnSpPr>
        <p:spPr>
          <a:xfrm flipH="1">
            <a:off x="5571161" y="2420888"/>
            <a:ext cx="945055" cy="304095"/>
          </a:xfrm>
          <a:prstGeom prst="line">
            <a:avLst/>
          </a:prstGeom>
          <a:ln w="381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stCxn id="5" idx="2"/>
            <a:endCxn id="19" idx="0"/>
          </p:cNvCxnSpPr>
          <p:nvPr/>
        </p:nvCxnSpPr>
        <p:spPr>
          <a:xfrm>
            <a:off x="6516216" y="2420888"/>
            <a:ext cx="971135" cy="304095"/>
          </a:xfrm>
          <a:prstGeom prst="line">
            <a:avLst/>
          </a:prstGeom>
          <a:ln w="38100">
            <a:solidFill>
              <a:srgbClr val="7878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06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solidFill>
                  <a:prstClr val="black"/>
                </a:solidFill>
              </a:rPr>
              <a:t>Verkehrsmittel der Straße</a:t>
            </a:r>
            <a:br>
              <a:rPr lang="de-AT" dirty="0">
                <a:solidFill>
                  <a:prstClr val="black"/>
                </a:solidFill>
              </a:rPr>
            </a:br>
            <a:r>
              <a:rPr lang="de-AT" sz="2000" b="0" i="1" dirty="0" smtClean="0">
                <a:solidFill>
                  <a:prstClr val="black"/>
                </a:solidFill>
              </a:rPr>
              <a:t>Fokus: Güterkraftfahrzeuge</a:t>
            </a:r>
            <a:endParaRPr lang="de-AT" dirty="0"/>
          </a:p>
        </p:txBody>
      </p:sp>
      <p:sp>
        <p:nvSpPr>
          <p:cNvPr id="4" name="Abgerundetes Rechteck 3"/>
          <p:cNvSpPr/>
          <p:nvPr/>
        </p:nvSpPr>
        <p:spPr>
          <a:xfrm>
            <a:off x="480799" y="1844824"/>
            <a:ext cx="2520280" cy="79208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a:solidFill>
                  <a:schemeClr val="bg1"/>
                </a:solidFill>
                <a:latin typeface="Arial" panose="020B0604020202020204" pitchFamily="34" charset="0"/>
                <a:cs typeface="Arial" panose="020B0604020202020204" pitchFamily="34" charset="0"/>
              </a:rPr>
              <a:t>l</a:t>
            </a:r>
            <a:r>
              <a:rPr lang="de-AT" b="1" dirty="0" smtClean="0">
                <a:solidFill>
                  <a:schemeClr val="bg1"/>
                </a:solidFill>
                <a:latin typeface="Arial" panose="020B0604020202020204" pitchFamily="34" charset="0"/>
                <a:cs typeface="Arial" panose="020B0604020202020204" pitchFamily="34" charset="0"/>
              </a:rPr>
              <a:t>eichte Güterkraftfahrzeuge</a:t>
            </a:r>
            <a:endParaRPr lang="de-AT" sz="1600" b="1" dirty="0">
              <a:solidFill>
                <a:schemeClr val="bg1"/>
              </a:solidFill>
              <a:latin typeface="Arial" panose="020B0604020202020204" pitchFamily="34" charset="0"/>
              <a:cs typeface="Arial" panose="020B0604020202020204" pitchFamily="34" charset="0"/>
            </a:endParaRPr>
          </a:p>
        </p:txBody>
      </p:sp>
      <p:sp>
        <p:nvSpPr>
          <p:cNvPr id="5" name="Abgerundetes Rechteck 4"/>
          <p:cNvSpPr/>
          <p:nvPr/>
        </p:nvSpPr>
        <p:spPr>
          <a:xfrm>
            <a:off x="3289111" y="1844824"/>
            <a:ext cx="2520280" cy="79208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bg1"/>
                </a:solidFill>
                <a:latin typeface="Arial" panose="020B0604020202020204" pitchFamily="34" charset="0"/>
                <a:cs typeface="Arial" panose="020B0604020202020204" pitchFamily="34" charset="0"/>
              </a:rPr>
              <a:t>mittelschwere Güterkraftfahrzeuge</a:t>
            </a:r>
            <a:endParaRPr lang="de-AT" b="1" dirty="0">
              <a:solidFill>
                <a:schemeClr val="bg1"/>
              </a:solidFill>
              <a:latin typeface="Arial" panose="020B0604020202020204" pitchFamily="34" charset="0"/>
              <a:cs typeface="Arial" panose="020B0604020202020204" pitchFamily="34" charset="0"/>
            </a:endParaRPr>
          </a:p>
        </p:txBody>
      </p:sp>
      <p:sp>
        <p:nvSpPr>
          <p:cNvPr id="6" name="Abgerundetes Rechteck 5"/>
          <p:cNvSpPr/>
          <p:nvPr/>
        </p:nvSpPr>
        <p:spPr>
          <a:xfrm>
            <a:off x="6097423" y="1844824"/>
            <a:ext cx="2520280" cy="79208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bg1"/>
                </a:solidFill>
                <a:latin typeface="Arial" panose="020B0604020202020204" pitchFamily="34" charset="0"/>
                <a:cs typeface="Arial" panose="020B0604020202020204" pitchFamily="34" charset="0"/>
              </a:rPr>
              <a:t>schwere Güterkraftfahrzeuge</a:t>
            </a:r>
            <a:endParaRPr lang="de-AT" b="1" dirty="0">
              <a:solidFill>
                <a:schemeClr val="bg1"/>
              </a:solidFill>
              <a:latin typeface="Arial" panose="020B0604020202020204" pitchFamily="34" charset="0"/>
              <a:cs typeface="Arial" panose="020B0604020202020204" pitchFamily="34" charset="0"/>
            </a:endParaRPr>
          </a:p>
        </p:txBody>
      </p:sp>
      <p:sp>
        <p:nvSpPr>
          <p:cNvPr id="7" name="Abgerundetes Rechteck 6"/>
          <p:cNvSpPr/>
          <p:nvPr/>
        </p:nvSpPr>
        <p:spPr>
          <a:xfrm>
            <a:off x="480799" y="2780928"/>
            <a:ext cx="2520280" cy="1656184"/>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Einsatzbereich:</a:t>
            </a:r>
            <a:br>
              <a:rPr lang="de-AT" sz="1600" b="1" dirty="0" smtClean="0">
                <a:solidFill>
                  <a:schemeClr val="tx1"/>
                </a:solidFill>
                <a:latin typeface="Arial" panose="020B0604020202020204" pitchFamily="34" charset="0"/>
                <a:cs typeface="Arial" panose="020B0604020202020204" pitchFamily="34" charset="0"/>
              </a:rPr>
            </a:br>
            <a:r>
              <a:rPr lang="de-AT" sz="1600" dirty="0" smtClean="0">
                <a:solidFill>
                  <a:schemeClr val="tx1"/>
                </a:solidFill>
                <a:latin typeface="Arial" panose="020B0604020202020204" pitchFamily="34" charset="0"/>
                <a:cs typeface="Arial" panose="020B0604020202020204" pitchFamily="34" charset="0"/>
              </a:rPr>
              <a:t>z.B. Verteilung von Paketen, Kurierdienste, Handwerksbereich, privater Möbeltransport</a:t>
            </a:r>
            <a:endParaRPr lang="de-AT" sz="1400" dirty="0">
              <a:solidFill>
                <a:schemeClr val="tx1"/>
              </a:solidFill>
              <a:latin typeface="Arial" panose="020B0604020202020204" pitchFamily="34" charset="0"/>
              <a:cs typeface="Arial" panose="020B0604020202020204" pitchFamily="34" charset="0"/>
            </a:endParaRPr>
          </a:p>
        </p:txBody>
      </p:sp>
      <p:pic>
        <p:nvPicPr>
          <p:cNvPr id="2050" name="Picture 2" descr="Bildergebnis für lkw mit 3 5 tonn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581128"/>
            <a:ext cx="1918780" cy="1377653"/>
          </a:xfrm>
          <a:prstGeom prst="rect">
            <a:avLst/>
          </a:prstGeom>
          <a:noFill/>
          <a:extLst>
            <a:ext uri="{909E8E84-426E-40DD-AFC4-6F175D3DCCD1}">
              <a14:hiddenFill xmlns:a14="http://schemas.microsoft.com/office/drawing/2010/main">
                <a:solidFill>
                  <a:srgbClr val="FFFFFF"/>
                </a:solidFill>
              </a14:hiddenFill>
            </a:ext>
          </a:extLst>
        </p:spPr>
      </p:pic>
      <p:sp>
        <p:nvSpPr>
          <p:cNvPr id="9" name="Abgerundetes Rechteck 8"/>
          <p:cNvSpPr/>
          <p:nvPr/>
        </p:nvSpPr>
        <p:spPr>
          <a:xfrm>
            <a:off x="3312267" y="2780928"/>
            <a:ext cx="2520280" cy="1656184"/>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Einsatzbereich:</a:t>
            </a:r>
            <a:br>
              <a:rPr lang="de-AT" sz="1600" b="1" dirty="0" smtClean="0">
                <a:solidFill>
                  <a:schemeClr val="tx1"/>
                </a:solidFill>
                <a:latin typeface="Arial" panose="020B0604020202020204" pitchFamily="34" charset="0"/>
                <a:cs typeface="Arial" panose="020B0604020202020204" pitchFamily="34" charset="0"/>
              </a:rPr>
            </a:br>
            <a:r>
              <a:rPr lang="de-AT" sz="1600" dirty="0" smtClean="0">
                <a:solidFill>
                  <a:schemeClr val="tx1"/>
                </a:solidFill>
                <a:latin typeface="Arial" panose="020B0604020202020204" pitchFamily="34" charset="0"/>
                <a:cs typeface="Arial" panose="020B0604020202020204" pitchFamily="34" charset="0"/>
              </a:rPr>
              <a:t>z.B. Baustellen-versorgung, Müllabfuhr, Handwerksbereich, Verteilung von Stückgütern</a:t>
            </a:r>
            <a:endParaRPr lang="de-AT" sz="1400" dirty="0">
              <a:solidFill>
                <a:schemeClr val="tx1"/>
              </a:solidFill>
              <a:latin typeface="Arial" panose="020B0604020202020204" pitchFamily="34" charset="0"/>
              <a:cs typeface="Arial" panose="020B0604020202020204" pitchFamily="34" charset="0"/>
            </a:endParaRPr>
          </a:p>
        </p:txBody>
      </p:sp>
      <p:pic>
        <p:nvPicPr>
          <p:cNvPr id="2052" name="Picture 4" descr="Bildergebnis für lkw bis 12 tonn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0780" y="4454051"/>
            <a:ext cx="2520045" cy="1850551"/>
          </a:xfrm>
          <a:prstGeom prst="rect">
            <a:avLst/>
          </a:prstGeom>
          <a:noFill/>
          <a:extLst>
            <a:ext uri="{909E8E84-426E-40DD-AFC4-6F175D3DCCD1}">
              <a14:hiddenFill xmlns:a14="http://schemas.microsoft.com/office/drawing/2010/main">
                <a:solidFill>
                  <a:srgbClr val="FFFFFF"/>
                </a:solidFill>
              </a14:hiddenFill>
            </a:ext>
          </a:extLst>
        </p:spPr>
      </p:pic>
      <p:sp>
        <p:nvSpPr>
          <p:cNvPr id="11" name="Abgerundetes Rechteck 10"/>
          <p:cNvSpPr/>
          <p:nvPr/>
        </p:nvSpPr>
        <p:spPr>
          <a:xfrm>
            <a:off x="6097423" y="2780928"/>
            <a:ext cx="2520280" cy="1656184"/>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Einsatzbereich:</a:t>
            </a:r>
            <a:br>
              <a:rPr lang="de-AT" sz="1600" b="1" dirty="0" smtClean="0">
                <a:solidFill>
                  <a:schemeClr val="tx1"/>
                </a:solidFill>
                <a:latin typeface="Arial" panose="020B0604020202020204" pitchFamily="34" charset="0"/>
                <a:cs typeface="Arial" panose="020B0604020202020204" pitchFamily="34" charset="0"/>
              </a:rPr>
            </a:br>
            <a:r>
              <a:rPr lang="de-AT" sz="1600" dirty="0" smtClean="0">
                <a:solidFill>
                  <a:schemeClr val="tx1"/>
                </a:solidFill>
                <a:latin typeface="Arial" panose="020B0604020202020204" pitchFamily="34" charset="0"/>
                <a:cs typeface="Arial" panose="020B0604020202020204" pitchFamily="34" charset="0"/>
              </a:rPr>
              <a:t>z.B. Verbindung von großen Knoten, schwere oder lange Güter</a:t>
            </a:r>
          </a:p>
        </p:txBody>
      </p:sp>
      <p:pic>
        <p:nvPicPr>
          <p:cNvPr id="2056" name="Picture 8" descr="Bildergebnis für quehenberge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74862" y="4760666"/>
            <a:ext cx="2474640" cy="1237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431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6"/>
          <p:cNvSpPr/>
          <p:nvPr/>
        </p:nvSpPr>
        <p:spPr>
          <a:xfrm>
            <a:off x="539552" y="3159374"/>
            <a:ext cx="8064896" cy="55765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smtClean="0">
                <a:solidFill>
                  <a:schemeClr val="bg1"/>
                </a:solidFill>
                <a:latin typeface="Arial" panose="020B0604020202020204" pitchFamily="34" charset="0"/>
                <a:cs typeface="Arial" panose="020B0604020202020204" pitchFamily="34" charset="0"/>
              </a:rPr>
              <a:t>Sattelzug</a:t>
            </a:r>
          </a:p>
          <a:p>
            <a:r>
              <a:rPr lang="de-AT" sz="1400" i="1" dirty="0" smtClean="0">
                <a:solidFill>
                  <a:schemeClr val="bg1"/>
                </a:solidFill>
                <a:latin typeface="Arial" panose="020B0604020202020204" pitchFamily="34" charset="0"/>
                <a:cs typeface="Arial" panose="020B0604020202020204" pitchFamily="34" charset="0"/>
              </a:rPr>
              <a:t>(Sattelzugmaschine + Anhänger/Auflieger)</a:t>
            </a:r>
            <a:endParaRPr lang="de-AT" sz="1400" i="1" dirty="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AT" dirty="0" smtClean="0">
                <a:solidFill>
                  <a:prstClr val="black"/>
                </a:solidFill>
              </a:rPr>
              <a:t>Güterkraftfahrzeuge</a:t>
            </a:r>
            <a:r>
              <a:rPr lang="de-AT" dirty="0">
                <a:solidFill>
                  <a:prstClr val="black"/>
                </a:solidFill>
              </a:rPr>
              <a:t/>
            </a:r>
            <a:br>
              <a:rPr lang="de-AT" dirty="0">
                <a:solidFill>
                  <a:prstClr val="black"/>
                </a:solidFill>
              </a:rPr>
            </a:br>
            <a:r>
              <a:rPr lang="de-AT" sz="2000" b="0" i="1" dirty="0" smtClean="0">
                <a:solidFill>
                  <a:prstClr val="black"/>
                </a:solidFill>
              </a:rPr>
              <a:t>häufige Lastkraftversion im täglichen Einsatz</a:t>
            </a:r>
            <a:endParaRPr lang="de-AT" dirty="0"/>
          </a:p>
        </p:txBody>
      </p:sp>
      <p:pic>
        <p:nvPicPr>
          <p:cNvPr id="1026" name="Picture 2" descr="Bildergebnis für sattelzu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296" b="19123"/>
          <a:stretch/>
        </p:blipFill>
        <p:spPr bwMode="auto">
          <a:xfrm>
            <a:off x="3635896" y="1988840"/>
            <a:ext cx="5257800"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ollerreiner.org/EU%20Sattel-%20und%20Gliederzug-Dateien/image004.jpg"/>
          <p:cNvPicPr>
            <a:picLocks noChangeAspect="1" noChangeArrowheads="1"/>
          </p:cNvPicPr>
          <p:nvPr/>
        </p:nvPicPr>
        <p:blipFill rotWithShape="1">
          <a:blip r:embed="rId4">
            <a:clrChange>
              <a:clrFrom>
                <a:srgbClr val="FCFFFF"/>
              </a:clrFrom>
              <a:clrTo>
                <a:srgbClr val="FCFFFF">
                  <a:alpha val="0"/>
                </a:srgbClr>
              </a:clrTo>
            </a:clrChange>
            <a:extLst>
              <a:ext uri="{28A0092B-C50C-407E-A947-70E740481C1C}">
                <a14:useLocalDpi xmlns:a14="http://schemas.microsoft.com/office/drawing/2010/main" val="0"/>
              </a:ext>
            </a:extLst>
          </a:blip>
          <a:srcRect t="20535" b="17973"/>
          <a:stretch/>
        </p:blipFill>
        <p:spPr bwMode="auto">
          <a:xfrm>
            <a:off x="539552" y="4391549"/>
            <a:ext cx="4536504" cy="1058561"/>
          </a:xfrm>
          <a:prstGeom prst="rect">
            <a:avLst/>
          </a:prstGeom>
          <a:noFill/>
          <a:extLst>
            <a:ext uri="{909E8E84-426E-40DD-AFC4-6F175D3DCCD1}">
              <a14:hiddenFill xmlns:a14="http://schemas.microsoft.com/office/drawing/2010/main">
                <a:solidFill>
                  <a:srgbClr val="FFFFFF"/>
                </a:solidFill>
              </a14:hiddenFill>
            </a:ext>
          </a:extLst>
        </p:spPr>
      </p:pic>
      <p:sp>
        <p:nvSpPr>
          <p:cNvPr id="8" name="Abgerundetes Rechteck 7"/>
          <p:cNvSpPr/>
          <p:nvPr/>
        </p:nvSpPr>
        <p:spPr>
          <a:xfrm>
            <a:off x="539552" y="2040011"/>
            <a:ext cx="3384376" cy="977778"/>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300" b="1" dirty="0" smtClean="0">
                <a:solidFill>
                  <a:schemeClr val="tx1"/>
                </a:solidFill>
                <a:latin typeface="Arial" panose="020B0604020202020204" pitchFamily="34" charset="0"/>
                <a:cs typeface="Arial" panose="020B0604020202020204" pitchFamily="34" charset="0"/>
              </a:rPr>
              <a:t>Fakten:</a:t>
            </a:r>
            <a:br>
              <a:rPr lang="de-AT" sz="1300" b="1" dirty="0" smtClean="0">
                <a:solidFill>
                  <a:schemeClr val="tx1"/>
                </a:solidFill>
                <a:latin typeface="Arial" panose="020B0604020202020204" pitchFamily="34" charset="0"/>
                <a:cs typeface="Arial" panose="020B0604020202020204" pitchFamily="34" charset="0"/>
              </a:rPr>
            </a:br>
            <a:r>
              <a:rPr lang="de-AT" sz="1300" dirty="0" smtClean="0">
                <a:solidFill>
                  <a:schemeClr val="tx1"/>
                </a:solidFill>
                <a:latin typeface="Arial" panose="020B0604020202020204" pitchFamily="34" charset="0"/>
                <a:cs typeface="Arial" panose="020B0604020202020204" pitchFamily="34" charset="0"/>
              </a:rPr>
              <a:t>Gesamtlänge: 16,5 m</a:t>
            </a:r>
          </a:p>
          <a:p>
            <a:r>
              <a:rPr lang="de-AT" sz="1300" dirty="0" smtClean="0">
                <a:solidFill>
                  <a:schemeClr val="tx1"/>
                </a:solidFill>
                <a:latin typeface="Arial" panose="020B0604020202020204" pitchFamily="34" charset="0"/>
                <a:cs typeface="Arial" panose="020B0604020202020204" pitchFamily="34" charset="0"/>
              </a:rPr>
              <a:t>Laderaum: 90 m</a:t>
            </a:r>
            <a:r>
              <a:rPr lang="de-AT" sz="1300" baseline="30000" dirty="0" smtClean="0">
                <a:solidFill>
                  <a:schemeClr val="tx1"/>
                </a:solidFill>
                <a:latin typeface="Arial" panose="020B0604020202020204" pitchFamily="34" charset="0"/>
                <a:cs typeface="Arial" panose="020B0604020202020204" pitchFamily="34" charset="0"/>
              </a:rPr>
              <a:t>3</a:t>
            </a:r>
            <a:r>
              <a:rPr lang="de-AT" sz="1300" dirty="0">
                <a:solidFill>
                  <a:schemeClr val="tx1"/>
                </a:solidFill>
                <a:latin typeface="Arial" panose="020B0604020202020204" pitchFamily="34" charset="0"/>
                <a:cs typeface="Arial" panose="020B0604020202020204" pitchFamily="34" charset="0"/>
              </a:rPr>
              <a:t> </a:t>
            </a:r>
            <a:r>
              <a:rPr lang="de-AT" sz="1050" i="1" dirty="0" smtClean="0">
                <a:solidFill>
                  <a:schemeClr val="tx1"/>
                </a:solidFill>
                <a:latin typeface="Arial" panose="020B0604020202020204" pitchFamily="34" charset="0"/>
                <a:cs typeface="Arial" panose="020B0604020202020204" pitchFamily="34" charset="0"/>
              </a:rPr>
              <a:t>(= Platz für 34 Europaletten</a:t>
            </a:r>
            <a:r>
              <a:rPr lang="de-AT" sz="1200" dirty="0" smtClean="0">
                <a:solidFill>
                  <a:schemeClr val="tx1"/>
                </a:solidFill>
                <a:latin typeface="Arial" panose="020B0604020202020204" pitchFamily="34" charset="0"/>
                <a:cs typeface="Arial" panose="020B0604020202020204" pitchFamily="34" charset="0"/>
              </a:rPr>
              <a:t>)</a:t>
            </a:r>
          </a:p>
          <a:p>
            <a:r>
              <a:rPr lang="de-AT" sz="1300" dirty="0" smtClean="0">
                <a:solidFill>
                  <a:schemeClr val="tx1"/>
                </a:solidFill>
                <a:latin typeface="Arial" panose="020B0604020202020204" pitchFamily="34" charset="0"/>
                <a:cs typeface="Arial" panose="020B0604020202020204" pitchFamily="34" charset="0"/>
              </a:rPr>
              <a:t>Ladefläche: </a:t>
            </a:r>
            <a:r>
              <a:rPr lang="de-DE" sz="1300" dirty="0" smtClean="0">
                <a:solidFill>
                  <a:schemeClr val="tx1"/>
                </a:solidFill>
                <a:latin typeface="Arial" panose="020B0604020202020204" pitchFamily="34" charset="0"/>
                <a:cs typeface="Arial" panose="020B0604020202020204" pitchFamily="34" charset="0"/>
              </a:rPr>
              <a:t>13,62 / 2,45 / 2,70 m </a:t>
            </a:r>
            <a:r>
              <a:rPr lang="de-DE" sz="1050" dirty="0" smtClean="0">
                <a:solidFill>
                  <a:schemeClr val="tx1"/>
                </a:solidFill>
                <a:latin typeface="Arial" panose="020B0604020202020204" pitchFamily="34" charset="0"/>
                <a:cs typeface="Arial" panose="020B0604020202020204" pitchFamily="34" charset="0"/>
              </a:rPr>
              <a:t>(l/b/h)</a:t>
            </a:r>
            <a:endParaRPr lang="de-AT" sz="1050" dirty="0">
              <a:solidFill>
                <a:schemeClr val="tx1"/>
              </a:solidFill>
              <a:latin typeface="Arial" panose="020B0604020202020204" pitchFamily="34" charset="0"/>
              <a:cs typeface="Arial" panose="020B0604020202020204" pitchFamily="34" charset="0"/>
            </a:endParaRPr>
          </a:p>
        </p:txBody>
      </p:sp>
      <p:sp>
        <p:nvSpPr>
          <p:cNvPr id="9" name="Abgerundetes Rechteck 8"/>
          <p:cNvSpPr/>
          <p:nvPr/>
        </p:nvSpPr>
        <p:spPr>
          <a:xfrm>
            <a:off x="540365" y="5412459"/>
            <a:ext cx="8064896" cy="55765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b="1" dirty="0" smtClean="0">
                <a:solidFill>
                  <a:schemeClr val="bg1"/>
                </a:solidFill>
                <a:latin typeface="Arial" panose="020B0604020202020204" pitchFamily="34" charset="0"/>
                <a:cs typeface="Arial" panose="020B0604020202020204" pitchFamily="34" charset="0"/>
              </a:rPr>
              <a:t>Gliederzug</a:t>
            </a:r>
          </a:p>
          <a:p>
            <a:r>
              <a:rPr lang="de-AT" sz="1400" i="1" dirty="0" smtClean="0">
                <a:solidFill>
                  <a:schemeClr val="bg1"/>
                </a:solidFill>
                <a:latin typeface="Arial" panose="020B0604020202020204" pitchFamily="34" charset="0"/>
                <a:cs typeface="Arial" panose="020B0604020202020204" pitchFamily="34" charset="0"/>
              </a:rPr>
              <a:t>(Wechselaufbauten)</a:t>
            </a:r>
            <a:endParaRPr lang="de-AT" sz="1400" i="1" dirty="0">
              <a:solidFill>
                <a:schemeClr val="bg1"/>
              </a:solidFill>
              <a:latin typeface="Arial" panose="020B0604020202020204" pitchFamily="34" charset="0"/>
              <a:cs typeface="Arial" panose="020B0604020202020204" pitchFamily="34" charset="0"/>
            </a:endParaRPr>
          </a:p>
        </p:txBody>
      </p:sp>
      <p:sp>
        <p:nvSpPr>
          <p:cNvPr id="10" name="Abgerundetes Rechteck 9"/>
          <p:cNvSpPr/>
          <p:nvPr/>
        </p:nvSpPr>
        <p:spPr>
          <a:xfrm>
            <a:off x="5220072" y="4286704"/>
            <a:ext cx="3384376" cy="977778"/>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300" b="1" dirty="0" smtClean="0">
                <a:solidFill>
                  <a:schemeClr val="tx1"/>
                </a:solidFill>
                <a:latin typeface="Arial" panose="020B0604020202020204" pitchFamily="34" charset="0"/>
                <a:cs typeface="Arial" panose="020B0604020202020204" pitchFamily="34" charset="0"/>
              </a:rPr>
              <a:t>Fakten:</a:t>
            </a:r>
            <a:br>
              <a:rPr lang="de-AT" sz="1300" b="1" dirty="0" smtClean="0">
                <a:solidFill>
                  <a:schemeClr val="tx1"/>
                </a:solidFill>
                <a:latin typeface="Arial" panose="020B0604020202020204" pitchFamily="34" charset="0"/>
                <a:cs typeface="Arial" panose="020B0604020202020204" pitchFamily="34" charset="0"/>
              </a:rPr>
            </a:br>
            <a:r>
              <a:rPr lang="de-AT" sz="1300" dirty="0" smtClean="0">
                <a:solidFill>
                  <a:schemeClr val="tx1"/>
                </a:solidFill>
                <a:latin typeface="Arial" panose="020B0604020202020204" pitchFamily="34" charset="0"/>
                <a:cs typeface="Arial" panose="020B0604020202020204" pitchFamily="34" charset="0"/>
              </a:rPr>
              <a:t>Gesamtlänge: 18,75 m</a:t>
            </a:r>
          </a:p>
          <a:p>
            <a:r>
              <a:rPr lang="de-AT" sz="1300" dirty="0" smtClean="0">
                <a:solidFill>
                  <a:schemeClr val="tx1"/>
                </a:solidFill>
                <a:latin typeface="Arial" panose="020B0604020202020204" pitchFamily="34" charset="0"/>
                <a:cs typeface="Arial" panose="020B0604020202020204" pitchFamily="34" charset="0"/>
              </a:rPr>
              <a:t>Laderaum: ~ 94 m</a:t>
            </a:r>
            <a:r>
              <a:rPr lang="de-AT" sz="1300" baseline="30000" dirty="0" smtClean="0">
                <a:solidFill>
                  <a:schemeClr val="tx1"/>
                </a:solidFill>
                <a:latin typeface="Arial" panose="020B0604020202020204" pitchFamily="34" charset="0"/>
                <a:cs typeface="Arial" panose="020B0604020202020204" pitchFamily="34" charset="0"/>
              </a:rPr>
              <a:t>3</a:t>
            </a:r>
            <a:r>
              <a:rPr lang="de-AT" sz="1300" dirty="0">
                <a:solidFill>
                  <a:schemeClr val="tx1"/>
                </a:solidFill>
                <a:latin typeface="Arial" panose="020B0604020202020204" pitchFamily="34" charset="0"/>
                <a:cs typeface="Arial" panose="020B0604020202020204" pitchFamily="34" charset="0"/>
              </a:rPr>
              <a:t> </a:t>
            </a:r>
            <a:r>
              <a:rPr lang="de-AT" sz="1050" i="1" dirty="0" smtClean="0">
                <a:solidFill>
                  <a:schemeClr val="tx1"/>
                </a:solidFill>
                <a:latin typeface="Arial" panose="020B0604020202020204" pitchFamily="34" charset="0"/>
                <a:cs typeface="Arial" panose="020B0604020202020204" pitchFamily="34" charset="0"/>
              </a:rPr>
              <a:t>(= Platz für 36 Europaletten</a:t>
            </a:r>
            <a:r>
              <a:rPr lang="de-AT" sz="1200" dirty="0" smtClean="0">
                <a:solidFill>
                  <a:schemeClr val="tx1"/>
                </a:solidFill>
                <a:latin typeface="Arial" panose="020B0604020202020204" pitchFamily="34" charset="0"/>
                <a:cs typeface="Arial" panose="020B0604020202020204" pitchFamily="34" charset="0"/>
              </a:rPr>
              <a:t>)</a:t>
            </a:r>
          </a:p>
          <a:p>
            <a:r>
              <a:rPr lang="de-AT" sz="1300" dirty="0" smtClean="0">
                <a:solidFill>
                  <a:schemeClr val="tx1"/>
                </a:solidFill>
                <a:latin typeface="Arial" panose="020B0604020202020204" pitchFamily="34" charset="0"/>
                <a:cs typeface="Arial" panose="020B0604020202020204" pitchFamily="34" charset="0"/>
              </a:rPr>
              <a:t>Ladefläche (2x): </a:t>
            </a:r>
            <a:r>
              <a:rPr lang="de-DE" sz="1300" dirty="0" smtClean="0">
                <a:solidFill>
                  <a:schemeClr val="tx1"/>
                </a:solidFill>
                <a:latin typeface="Arial" panose="020B0604020202020204" pitchFamily="34" charset="0"/>
                <a:cs typeface="Arial" panose="020B0604020202020204" pitchFamily="34" charset="0"/>
              </a:rPr>
              <a:t>7,35 / 2,45 / 2,65 m </a:t>
            </a:r>
            <a:r>
              <a:rPr lang="de-DE" sz="1050" dirty="0" smtClean="0">
                <a:solidFill>
                  <a:schemeClr val="tx1"/>
                </a:solidFill>
                <a:latin typeface="Arial" panose="020B0604020202020204" pitchFamily="34" charset="0"/>
                <a:cs typeface="Arial" panose="020B0604020202020204" pitchFamily="34" charset="0"/>
              </a:rPr>
              <a:t>(l/b/h)</a:t>
            </a:r>
            <a:endParaRPr lang="de-AT"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164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Gerader Verbinder 57"/>
          <p:cNvCxnSpPr/>
          <p:nvPr/>
        </p:nvCxnSpPr>
        <p:spPr>
          <a:xfrm flipH="1">
            <a:off x="3690227" y="1902246"/>
            <a:ext cx="24132" cy="4047034"/>
          </a:xfrm>
          <a:prstGeom prst="line">
            <a:avLst/>
          </a:prstGeom>
          <a:ln>
            <a:solidFill>
              <a:srgbClr val="787878"/>
            </a:solidFill>
            <a:prstDash val="dash"/>
          </a:ln>
        </p:spPr>
        <p:style>
          <a:lnRef idx="1">
            <a:schemeClr val="accent1"/>
          </a:lnRef>
          <a:fillRef idx="0">
            <a:schemeClr val="accent1"/>
          </a:fillRef>
          <a:effectRef idx="0">
            <a:schemeClr val="accent1"/>
          </a:effectRef>
          <a:fontRef idx="minor">
            <a:schemeClr val="tx1"/>
          </a:fontRef>
        </p:style>
      </p:cxnSp>
      <p:cxnSp>
        <p:nvCxnSpPr>
          <p:cNvPr id="60" name="Gerader Verbinder 59"/>
          <p:cNvCxnSpPr/>
          <p:nvPr/>
        </p:nvCxnSpPr>
        <p:spPr>
          <a:xfrm flipH="1">
            <a:off x="5430458" y="1902246"/>
            <a:ext cx="24132" cy="4047034"/>
          </a:xfrm>
          <a:prstGeom prst="line">
            <a:avLst/>
          </a:prstGeom>
          <a:ln>
            <a:solidFill>
              <a:srgbClr val="787878"/>
            </a:solidFill>
            <a:prstDash val="dash"/>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flipH="1">
            <a:off x="7128131" y="1902246"/>
            <a:ext cx="24132" cy="4047034"/>
          </a:xfrm>
          <a:prstGeom prst="line">
            <a:avLst/>
          </a:prstGeom>
          <a:ln>
            <a:solidFill>
              <a:srgbClr val="787878"/>
            </a:solidFill>
            <a:prstDash val="dash"/>
          </a:ln>
        </p:spPr>
        <p:style>
          <a:lnRef idx="1">
            <a:schemeClr val="accent1"/>
          </a:lnRef>
          <a:fillRef idx="0">
            <a:schemeClr val="accent1"/>
          </a:fillRef>
          <a:effectRef idx="0">
            <a:schemeClr val="accent1"/>
          </a:effectRef>
          <a:fontRef idx="minor">
            <a:schemeClr val="tx1"/>
          </a:fontRef>
        </p:style>
      </p:cxnSp>
      <p:cxnSp>
        <p:nvCxnSpPr>
          <p:cNvPr id="2065" name="Gerader Verbinder 2064"/>
          <p:cNvCxnSpPr/>
          <p:nvPr/>
        </p:nvCxnSpPr>
        <p:spPr>
          <a:xfrm flipH="1">
            <a:off x="2000803" y="1902246"/>
            <a:ext cx="24132" cy="4047034"/>
          </a:xfrm>
          <a:prstGeom prst="line">
            <a:avLst/>
          </a:prstGeom>
          <a:ln>
            <a:solidFill>
              <a:srgbClr val="787878"/>
            </a:solidFill>
            <a:prstDash val="dash"/>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AT" dirty="0" smtClean="0"/>
              <a:t>Lade- und Transporteinheiten im Straßenverkehr</a:t>
            </a:r>
            <a:endParaRPr lang="de-AT" dirty="0"/>
          </a:p>
        </p:txBody>
      </p:sp>
      <p:sp>
        <p:nvSpPr>
          <p:cNvPr id="4" name="Abgerundetes Rechteck 3"/>
          <p:cNvSpPr/>
          <p:nvPr/>
        </p:nvSpPr>
        <p:spPr>
          <a:xfrm>
            <a:off x="414544" y="1902341"/>
            <a:ext cx="1492466" cy="720080"/>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bg1"/>
                </a:solidFill>
                <a:latin typeface="Arial" panose="020B0604020202020204" pitchFamily="34" charset="0"/>
                <a:cs typeface="Arial" panose="020B0604020202020204" pitchFamily="34" charset="0"/>
              </a:rPr>
              <a:t>Ladegut</a:t>
            </a:r>
          </a:p>
        </p:txBody>
      </p:sp>
      <p:sp>
        <p:nvSpPr>
          <p:cNvPr id="11" name="Abgerundetes Rechteck 10"/>
          <p:cNvSpPr/>
          <p:nvPr/>
        </p:nvSpPr>
        <p:spPr>
          <a:xfrm>
            <a:off x="2119982" y="1902341"/>
            <a:ext cx="1492466" cy="720080"/>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rgbClr val="787878"/>
                </a:solidFill>
                <a:latin typeface="Arial" panose="020B0604020202020204" pitchFamily="34" charset="0"/>
                <a:cs typeface="Arial" panose="020B0604020202020204" pitchFamily="34" charset="0"/>
              </a:rPr>
              <a:t>Ladehilfsmittel</a:t>
            </a:r>
          </a:p>
          <a:p>
            <a:pPr algn="ctr"/>
            <a:r>
              <a:rPr lang="de-AT" sz="1200" i="1" dirty="0" smtClean="0">
                <a:solidFill>
                  <a:srgbClr val="787878"/>
                </a:solidFill>
                <a:latin typeface="Arial" panose="020B0604020202020204" pitchFamily="34" charset="0"/>
                <a:cs typeface="Arial" panose="020B0604020202020204" pitchFamily="34" charset="0"/>
              </a:rPr>
              <a:t>z.B. Verpackung</a:t>
            </a:r>
          </a:p>
        </p:txBody>
      </p:sp>
      <p:sp>
        <p:nvSpPr>
          <p:cNvPr id="12" name="Abgerundetes Rechteck 11"/>
          <p:cNvSpPr/>
          <p:nvPr/>
        </p:nvSpPr>
        <p:spPr>
          <a:xfrm>
            <a:off x="3825420" y="1902341"/>
            <a:ext cx="1492466" cy="720080"/>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rgbClr val="787878"/>
                </a:solidFill>
                <a:latin typeface="Arial" panose="020B0604020202020204" pitchFamily="34" charset="0"/>
                <a:cs typeface="Arial" panose="020B0604020202020204" pitchFamily="34" charset="0"/>
              </a:rPr>
              <a:t>Ladungsträger</a:t>
            </a:r>
          </a:p>
          <a:p>
            <a:pPr algn="ctr"/>
            <a:r>
              <a:rPr lang="de-AT" sz="1200" i="1" dirty="0" smtClean="0">
                <a:solidFill>
                  <a:srgbClr val="787878"/>
                </a:solidFill>
                <a:latin typeface="Arial" panose="020B0604020202020204" pitchFamily="34" charset="0"/>
                <a:cs typeface="Arial" panose="020B0604020202020204" pitchFamily="34" charset="0"/>
              </a:rPr>
              <a:t>z.B. Boxen, Palette</a:t>
            </a:r>
          </a:p>
        </p:txBody>
      </p:sp>
      <p:sp>
        <p:nvSpPr>
          <p:cNvPr id="13" name="Abgerundetes Rechteck 12"/>
          <p:cNvSpPr/>
          <p:nvPr/>
        </p:nvSpPr>
        <p:spPr>
          <a:xfrm>
            <a:off x="5530858" y="1902246"/>
            <a:ext cx="1492466" cy="720080"/>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err="1" smtClean="0">
                <a:solidFill>
                  <a:srgbClr val="787878"/>
                </a:solidFill>
                <a:latin typeface="Arial" panose="020B0604020202020204" pitchFamily="34" charset="0"/>
                <a:cs typeface="Arial" panose="020B0604020202020204" pitchFamily="34" charset="0"/>
              </a:rPr>
              <a:t>Transporthilfs</a:t>
            </a:r>
            <a:r>
              <a:rPr lang="de-AT" sz="1400" b="1" dirty="0" smtClean="0">
                <a:solidFill>
                  <a:srgbClr val="787878"/>
                </a:solidFill>
                <a:latin typeface="Arial" panose="020B0604020202020204" pitchFamily="34" charset="0"/>
                <a:cs typeface="Arial" panose="020B0604020202020204" pitchFamily="34" charset="0"/>
              </a:rPr>
              <a:t>-mittel</a:t>
            </a:r>
          </a:p>
          <a:p>
            <a:pPr algn="ctr"/>
            <a:r>
              <a:rPr lang="de-AT" sz="1200" dirty="0" smtClean="0">
                <a:solidFill>
                  <a:srgbClr val="787878"/>
                </a:solidFill>
                <a:latin typeface="Arial" panose="020B0604020202020204" pitchFamily="34" charset="0"/>
                <a:cs typeface="Arial" panose="020B0604020202020204" pitchFamily="34" charset="0"/>
              </a:rPr>
              <a:t>z.B. Container</a:t>
            </a:r>
          </a:p>
        </p:txBody>
      </p:sp>
      <p:sp>
        <p:nvSpPr>
          <p:cNvPr id="14" name="Abgerundetes Rechteck 13"/>
          <p:cNvSpPr/>
          <p:nvPr/>
        </p:nvSpPr>
        <p:spPr>
          <a:xfrm>
            <a:off x="7236296" y="1902246"/>
            <a:ext cx="1492466" cy="720080"/>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bg1"/>
                </a:solidFill>
                <a:latin typeface="Arial" panose="020B0604020202020204" pitchFamily="34" charset="0"/>
                <a:cs typeface="Arial" panose="020B0604020202020204" pitchFamily="34" charset="0"/>
              </a:rPr>
              <a:t>Verkehrsmittel</a:t>
            </a:r>
          </a:p>
        </p:txBody>
      </p:sp>
      <p:sp>
        <p:nvSpPr>
          <p:cNvPr id="16" name="Abgerundetes Rechteck 15"/>
          <p:cNvSpPr/>
          <p:nvPr/>
        </p:nvSpPr>
        <p:spPr>
          <a:xfrm>
            <a:off x="513304" y="2833488"/>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Öl</a:t>
            </a:r>
          </a:p>
        </p:txBody>
      </p:sp>
      <p:sp>
        <p:nvSpPr>
          <p:cNvPr id="18" name="Abgerundetes Rechteck 17"/>
          <p:cNvSpPr/>
          <p:nvPr/>
        </p:nvSpPr>
        <p:spPr>
          <a:xfrm>
            <a:off x="7411043" y="2833488"/>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Tanklast-wagen</a:t>
            </a:r>
          </a:p>
        </p:txBody>
      </p:sp>
      <p:cxnSp>
        <p:nvCxnSpPr>
          <p:cNvPr id="15" name="Gerade Verbindung mit Pfeil 14"/>
          <p:cNvCxnSpPr/>
          <p:nvPr/>
        </p:nvCxnSpPr>
        <p:spPr>
          <a:xfrm>
            <a:off x="1656275" y="3057770"/>
            <a:ext cx="5754768"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Abgerundetes Rechteck 20"/>
          <p:cNvSpPr/>
          <p:nvPr/>
        </p:nvSpPr>
        <p:spPr>
          <a:xfrm>
            <a:off x="513303" y="3558430"/>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Öl</a:t>
            </a:r>
          </a:p>
        </p:txBody>
      </p:sp>
      <p:sp>
        <p:nvSpPr>
          <p:cNvPr id="22" name="Abgerundetes Rechteck 21"/>
          <p:cNvSpPr/>
          <p:nvPr/>
        </p:nvSpPr>
        <p:spPr>
          <a:xfrm>
            <a:off x="5705605" y="3558430"/>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Tank-container</a:t>
            </a:r>
          </a:p>
        </p:txBody>
      </p:sp>
      <p:sp>
        <p:nvSpPr>
          <p:cNvPr id="23" name="Abgerundetes Rechteck 22"/>
          <p:cNvSpPr/>
          <p:nvPr/>
        </p:nvSpPr>
        <p:spPr>
          <a:xfrm>
            <a:off x="7411043" y="3558430"/>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Zug</a:t>
            </a:r>
          </a:p>
        </p:txBody>
      </p:sp>
      <p:cxnSp>
        <p:nvCxnSpPr>
          <p:cNvPr id="20" name="Gerade Verbindung mit Pfeil 19"/>
          <p:cNvCxnSpPr>
            <a:stCxn id="21" idx="3"/>
            <a:endCxn id="22" idx="1"/>
          </p:cNvCxnSpPr>
          <p:nvPr/>
        </p:nvCxnSpPr>
        <p:spPr>
          <a:xfrm>
            <a:off x="1656274" y="3774454"/>
            <a:ext cx="4049331"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a:stCxn id="22" idx="3"/>
            <a:endCxn id="23" idx="1"/>
          </p:cNvCxnSpPr>
          <p:nvPr/>
        </p:nvCxnSpPr>
        <p:spPr>
          <a:xfrm>
            <a:off x="6848576" y="3774454"/>
            <a:ext cx="562467"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8" name="Abgerundetes Rechteck 27"/>
          <p:cNvSpPr/>
          <p:nvPr/>
        </p:nvSpPr>
        <p:spPr>
          <a:xfrm>
            <a:off x="513302"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Trink-gläser</a:t>
            </a:r>
          </a:p>
        </p:txBody>
      </p:sp>
      <p:sp>
        <p:nvSpPr>
          <p:cNvPr id="29" name="Abgerundetes Rechteck 28"/>
          <p:cNvSpPr/>
          <p:nvPr/>
        </p:nvSpPr>
        <p:spPr>
          <a:xfrm>
            <a:off x="2294729"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Karton</a:t>
            </a:r>
          </a:p>
        </p:txBody>
      </p:sp>
      <p:sp>
        <p:nvSpPr>
          <p:cNvPr id="30" name="Abgerundetes Rechteck 29"/>
          <p:cNvSpPr/>
          <p:nvPr/>
        </p:nvSpPr>
        <p:spPr>
          <a:xfrm>
            <a:off x="4000167"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Palette</a:t>
            </a:r>
          </a:p>
        </p:txBody>
      </p:sp>
      <p:sp>
        <p:nvSpPr>
          <p:cNvPr id="31" name="Abgerundetes Rechteck 30"/>
          <p:cNvSpPr/>
          <p:nvPr/>
        </p:nvSpPr>
        <p:spPr>
          <a:xfrm>
            <a:off x="5705604"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Sattel-auflieger</a:t>
            </a:r>
          </a:p>
        </p:txBody>
      </p:sp>
      <p:sp>
        <p:nvSpPr>
          <p:cNvPr id="32" name="Abgerundetes Rechteck 31"/>
          <p:cNvSpPr/>
          <p:nvPr/>
        </p:nvSpPr>
        <p:spPr>
          <a:xfrm>
            <a:off x="7407687" y="428337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Sattelzug</a:t>
            </a:r>
          </a:p>
        </p:txBody>
      </p:sp>
      <p:cxnSp>
        <p:nvCxnSpPr>
          <p:cNvPr id="27" name="Gerade Verbindung mit Pfeil 26"/>
          <p:cNvCxnSpPr>
            <a:stCxn id="28" idx="3"/>
            <a:endCxn id="29" idx="1"/>
          </p:cNvCxnSpPr>
          <p:nvPr/>
        </p:nvCxnSpPr>
        <p:spPr>
          <a:xfrm>
            <a:off x="1656273" y="4499396"/>
            <a:ext cx="63845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49" name="Gerade Verbindung mit Pfeil 2048"/>
          <p:cNvCxnSpPr>
            <a:stCxn id="29" idx="3"/>
            <a:endCxn id="30" idx="1"/>
          </p:cNvCxnSpPr>
          <p:nvPr/>
        </p:nvCxnSpPr>
        <p:spPr>
          <a:xfrm>
            <a:off x="3437700" y="4499396"/>
            <a:ext cx="562467"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53" name="Gerade Verbindung mit Pfeil 2052"/>
          <p:cNvCxnSpPr>
            <a:stCxn id="30" idx="3"/>
            <a:endCxn id="31" idx="1"/>
          </p:cNvCxnSpPr>
          <p:nvPr/>
        </p:nvCxnSpPr>
        <p:spPr>
          <a:xfrm>
            <a:off x="5143138" y="4499396"/>
            <a:ext cx="562466"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55" name="Gerade Verbindung mit Pfeil 2054"/>
          <p:cNvCxnSpPr>
            <a:stCxn id="31" idx="3"/>
            <a:endCxn id="32" idx="1"/>
          </p:cNvCxnSpPr>
          <p:nvPr/>
        </p:nvCxnSpPr>
        <p:spPr>
          <a:xfrm>
            <a:off x="6848575" y="4499396"/>
            <a:ext cx="55911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1" name="Abgerundetes Rechteck 40"/>
          <p:cNvSpPr/>
          <p:nvPr/>
        </p:nvSpPr>
        <p:spPr>
          <a:xfrm>
            <a:off x="501673" y="5003416"/>
            <a:ext cx="1142971" cy="729840"/>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Lebens-mittel</a:t>
            </a:r>
            <a:br>
              <a:rPr lang="de-AT" sz="1400" b="1" dirty="0" smtClean="0">
                <a:solidFill>
                  <a:schemeClr val="tx1"/>
                </a:solidFill>
                <a:latin typeface="Arial" panose="020B0604020202020204" pitchFamily="34" charset="0"/>
                <a:cs typeface="Arial" panose="020B0604020202020204" pitchFamily="34" charset="0"/>
              </a:rPr>
            </a:br>
            <a:r>
              <a:rPr lang="de-AT" sz="1400" b="1" dirty="0" smtClean="0">
                <a:solidFill>
                  <a:schemeClr val="tx1"/>
                </a:solidFill>
                <a:latin typeface="Arial" panose="020B0604020202020204" pitchFamily="34" charset="0"/>
                <a:cs typeface="Arial" panose="020B0604020202020204" pitchFamily="34" charset="0"/>
              </a:rPr>
              <a:t>(z.B. </a:t>
            </a:r>
            <a:r>
              <a:rPr lang="de-AT" sz="1400" b="1" dirty="0" err="1" smtClean="0">
                <a:solidFill>
                  <a:schemeClr val="tx1"/>
                </a:solidFill>
                <a:latin typeface="Arial" panose="020B0604020202020204" pitchFamily="34" charset="0"/>
                <a:cs typeface="Arial" panose="020B0604020202020204" pitchFamily="34" charset="0"/>
              </a:rPr>
              <a:t>Billa</a:t>
            </a:r>
            <a:r>
              <a:rPr lang="de-AT" sz="1400" b="1" dirty="0" smtClean="0">
                <a:solidFill>
                  <a:schemeClr val="tx1"/>
                </a:solidFill>
                <a:latin typeface="Arial" panose="020B0604020202020204" pitchFamily="34" charset="0"/>
                <a:cs typeface="Arial" panose="020B0604020202020204" pitchFamily="34" charset="0"/>
              </a:rPr>
              <a:t>)</a:t>
            </a:r>
          </a:p>
        </p:txBody>
      </p:sp>
      <p:sp>
        <p:nvSpPr>
          <p:cNvPr id="45" name="Abgerundetes Rechteck 44"/>
          <p:cNvSpPr/>
          <p:nvPr/>
        </p:nvSpPr>
        <p:spPr>
          <a:xfrm>
            <a:off x="2294728" y="5152312"/>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Karton</a:t>
            </a:r>
          </a:p>
        </p:txBody>
      </p:sp>
      <p:sp>
        <p:nvSpPr>
          <p:cNvPr id="46" name="Abgerundetes Rechteck 45"/>
          <p:cNvSpPr/>
          <p:nvPr/>
        </p:nvSpPr>
        <p:spPr>
          <a:xfrm>
            <a:off x="4000167" y="5149637"/>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Roll-container</a:t>
            </a:r>
          </a:p>
        </p:txBody>
      </p:sp>
      <p:sp>
        <p:nvSpPr>
          <p:cNvPr id="47" name="Abgerundetes Rechteck 46"/>
          <p:cNvSpPr/>
          <p:nvPr/>
        </p:nvSpPr>
        <p:spPr>
          <a:xfrm>
            <a:off x="7407686" y="5149637"/>
            <a:ext cx="1142971" cy="432048"/>
          </a:xfrm>
          <a:prstGeom prst="roundRect">
            <a:avLst>
              <a:gd name="adj" fmla="val 10227"/>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b="1" dirty="0" smtClean="0">
                <a:solidFill>
                  <a:schemeClr val="tx1"/>
                </a:solidFill>
                <a:latin typeface="Arial" panose="020B0604020202020204" pitchFamily="34" charset="0"/>
                <a:cs typeface="Arial" panose="020B0604020202020204" pitchFamily="34" charset="0"/>
              </a:rPr>
              <a:t>Motor-wagen</a:t>
            </a:r>
          </a:p>
        </p:txBody>
      </p:sp>
      <p:cxnSp>
        <p:nvCxnSpPr>
          <p:cNvPr id="2059" name="Gerade Verbindung mit Pfeil 2058"/>
          <p:cNvCxnSpPr>
            <a:stCxn id="41" idx="3"/>
            <a:endCxn id="45" idx="1"/>
          </p:cNvCxnSpPr>
          <p:nvPr/>
        </p:nvCxnSpPr>
        <p:spPr>
          <a:xfrm>
            <a:off x="1644644" y="5368336"/>
            <a:ext cx="650084"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61" name="Gerade Verbindung mit Pfeil 2060"/>
          <p:cNvCxnSpPr>
            <a:stCxn id="45" idx="3"/>
            <a:endCxn id="46" idx="1"/>
          </p:cNvCxnSpPr>
          <p:nvPr/>
        </p:nvCxnSpPr>
        <p:spPr>
          <a:xfrm flipV="1">
            <a:off x="3437699" y="5365661"/>
            <a:ext cx="562468" cy="267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63" name="Gerade Verbindung mit Pfeil 2062"/>
          <p:cNvCxnSpPr>
            <a:stCxn id="46" idx="3"/>
            <a:endCxn id="47" idx="1"/>
          </p:cNvCxnSpPr>
          <p:nvPr/>
        </p:nvCxnSpPr>
        <p:spPr>
          <a:xfrm>
            <a:off x="5143138" y="5365661"/>
            <a:ext cx="2264548"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818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graphicFrame>
        <p:nvGraphicFramePr>
          <p:cNvPr id="4" name="Inhaltsplatzhalter 4"/>
          <p:cNvGraphicFramePr>
            <a:graphicFrameLocks/>
          </p:cNvGraphicFramePr>
          <p:nvPr>
            <p:extLst>
              <p:ext uri="{D42A27DB-BD31-4B8C-83A1-F6EECF244321}">
                <p14:modId xmlns:p14="http://schemas.microsoft.com/office/powerpoint/2010/main" val="570366672"/>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78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644603" y="2250546"/>
            <a:ext cx="3567357" cy="3241514"/>
          </a:xfrm>
          <a:prstGeom prst="roundRect">
            <a:avLst>
              <a:gd name="adj" fmla="val 5226"/>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de-AT" sz="1600" dirty="0" smtClean="0">
              <a:solidFill>
                <a:schemeClr val="tx1"/>
              </a:solidFill>
              <a:latin typeface="Arial" panose="020B0604020202020204" pitchFamily="34" charset="0"/>
              <a:cs typeface="Arial" panose="020B0604020202020204" pitchFamily="34" charset="0"/>
            </a:endParaRPr>
          </a:p>
        </p:txBody>
      </p:sp>
      <p:sp>
        <p:nvSpPr>
          <p:cNvPr id="13" name="Abgerundetes Rechteck 12"/>
          <p:cNvSpPr/>
          <p:nvPr/>
        </p:nvSpPr>
        <p:spPr>
          <a:xfrm>
            <a:off x="853731" y="3962796"/>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kalkulatorische Zinsen</a:t>
            </a:r>
            <a:endParaRPr lang="de-AT" sz="1600" b="1" dirty="0">
              <a:solidFill>
                <a:schemeClr val="tx1"/>
              </a:solidFill>
              <a:latin typeface="Arial" panose="020B0604020202020204" pitchFamily="34" charset="0"/>
              <a:cs typeface="Arial" panose="020B0604020202020204" pitchFamily="34" charset="0"/>
            </a:endParaRPr>
          </a:p>
        </p:txBody>
      </p:sp>
      <p:sp>
        <p:nvSpPr>
          <p:cNvPr id="14" name="Abgerundetes Rechteck 13"/>
          <p:cNvSpPr/>
          <p:nvPr/>
        </p:nvSpPr>
        <p:spPr>
          <a:xfrm>
            <a:off x="853731" y="4573017"/>
            <a:ext cx="3160388" cy="790091"/>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Wartung, Versicherung,</a:t>
            </a:r>
          </a:p>
          <a:p>
            <a:pPr algn="ctr"/>
            <a:r>
              <a:rPr lang="de-AT" sz="1600" b="1" dirty="0" smtClean="0">
                <a:solidFill>
                  <a:schemeClr val="tx1"/>
                </a:solidFill>
                <a:latin typeface="Arial" panose="020B0604020202020204" pitchFamily="34" charset="0"/>
                <a:cs typeface="Arial" panose="020B0604020202020204" pitchFamily="34" charset="0"/>
              </a:rPr>
              <a:t>Steuer, Verwaltung</a:t>
            </a:r>
            <a:endParaRPr lang="de-AT" sz="1600" b="1" dirty="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AT" dirty="0" smtClean="0"/>
              <a:t>Kalkulation im Straßengüterverkehr</a:t>
            </a:r>
            <a:endParaRPr lang="de-AT" dirty="0"/>
          </a:p>
        </p:txBody>
      </p:sp>
      <p:sp>
        <p:nvSpPr>
          <p:cNvPr id="6" name="Abgerundetes Rechteck 5"/>
          <p:cNvSpPr/>
          <p:nvPr/>
        </p:nvSpPr>
        <p:spPr>
          <a:xfrm>
            <a:off x="1203308" y="1982347"/>
            <a:ext cx="2449831" cy="516827"/>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bg1"/>
                </a:solidFill>
                <a:latin typeface="Arial" panose="020B0604020202020204" pitchFamily="34" charset="0"/>
                <a:cs typeface="Arial" panose="020B0604020202020204" pitchFamily="34" charset="0"/>
              </a:rPr>
              <a:t>FIXE Kosten</a:t>
            </a:r>
            <a:endParaRPr lang="de-AT" sz="1700" b="1" dirty="0">
              <a:solidFill>
                <a:schemeClr val="bg1"/>
              </a:solidFill>
              <a:latin typeface="Arial" panose="020B0604020202020204" pitchFamily="34" charset="0"/>
              <a:cs typeface="Arial" panose="020B0604020202020204" pitchFamily="34" charset="0"/>
            </a:endParaRPr>
          </a:p>
        </p:txBody>
      </p:sp>
      <p:sp>
        <p:nvSpPr>
          <p:cNvPr id="9" name="Abgerundetes Rechteck 8"/>
          <p:cNvSpPr/>
          <p:nvPr/>
        </p:nvSpPr>
        <p:spPr>
          <a:xfrm>
            <a:off x="843309" y="2747802"/>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Personal</a:t>
            </a:r>
            <a:endParaRPr lang="de-AT" sz="1700" b="1" dirty="0">
              <a:solidFill>
                <a:schemeClr val="tx1"/>
              </a:solidFill>
              <a:latin typeface="Arial" panose="020B0604020202020204" pitchFamily="34" charset="0"/>
              <a:cs typeface="Arial" panose="020B0604020202020204" pitchFamily="34" charset="0"/>
            </a:endParaRPr>
          </a:p>
        </p:txBody>
      </p:sp>
      <p:sp>
        <p:nvSpPr>
          <p:cNvPr id="12" name="Abgerundetes Rechteck 11"/>
          <p:cNvSpPr/>
          <p:nvPr/>
        </p:nvSpPr>
        <p:spPr>
          <a:xfrm>
            <a:off x="843309" y="3358023"/>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kalkulatorische Abschreibung</a:t>
            </a:r>
            <a:endParaRPr lang="de-AT" sz="1600" b="1" dirty="0">
              <a:solidFill>
                <a:schemeClr val="tx1"/>
              </a:solidFill>
              <a:latin typeface="Arial" panose="020B0604020202020204" pitchFamily="34" charset="0"/>
              <a:cs typeface="Arial" panose="020B0604020202020204" pitchFamily="34" charset="0"/>
            </a:endParaRPr>
          </a:p>
        </p:txBody>
      </p:sp>
      <p:sp>
        <p:nvSpPr>
          <p:cNvPr id="15" name="Abgerundetes Rechteck 14"/>
          <p:cNvSpPr/>
          <p:nvPr/>
        </p:nvSpPr>
        <p:spPr>
          <a:xfrm>
            <a:off x="4788024" y="2254093"/>
            <a:ext cx="3567357" cy="2975107"/>
          </a:xfrm>
          <a:prstGeom prst="roundRect">
            <a:avLst>
              <a:gd name="adj" fmla="val 5226"/>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a:endParaRPr lang="de-AT" sz="1600" dirty="0" smtClean="0">
              <a:solidFill>
                <a:schemeClr val="tx1"/>
              </a:solidFill>
              <a:latin typeface="Arial" panose="020B0604020202020204" pitchFamily="34" charset="0"/>
              <a:cs typeface="Arial" panose="020B0604020202020204" pitchFamily="34" charset="0"/>
            </a:endParaRPr>
          </a:p>
        </p:txBody>
      </p:sp>
      <p:sp>
        <p:nvSpPr>
          <p:cNvPr id="16" name="Abgerundetes Rechteck 15"/>
          <p:cNvSpPr/>
          <p:nvPr/>
        </p:nvSpPr>
        <p:spPr>
          <a:xfrm>
            <a:off x="4997152" y="3966343"/>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Reparaturen</a:t>
            </a:r>
            <a:endParaRPr lang="de-AT" sz="1600" b="1" dirty="0">
              <a:solidFill>
                <a:schemeClr val="tx1"/>
              </a:solidFill>
              <a:latin typeface="Arial" panose="020B0604020202020204" pitchFamily="34" charset="0"/>
              <a:cs typeface="Arial" panose="020B0604020202020204" pitchFamily="34" charset="0"/>
            </a:endParaRPr>
          </a:p>
        </p:txBody>
      </p:sp>
      <p:sp>
        <p:nvSpPr>
          <p:cNvPr id="18" name="Abgerundetes Rechteck 17"/>
          <p:cNvSpPr/>
          <p:nvPr/>
        </p:nvSpPr>
        <p:spPr>
          <a:xfrm>
            <a:off x="5346729" y="1985894"/>
            <a:ext cx="2449831" cy="516827"/>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bg1"/>
                </a:solidFill>
                <a:latin typeface="Arial" panose="020B0604020202020204" pitchFamily="34" charset="0"/>
                <a:cs typeface="Arial" panose="020B0604020202020204" pitchFamily="34" charset="0"/>
              </a:rPr>
              <a:t> VARIABLE Kosten</a:t>
            </a:r>
            <a:endParaRPr lang="de-AT" sz="1700" b="1" dirty="0">
              <a:solidFill>
                <a:schemeClr val="bg1"/>
              </a:solidFill>
              <a:latin typeface="Arial" panose="020B0604020202020204" pitchFamily="34" charset="0"/>
              <a:cs typeface="Arial" panose="020B0604020202020204" pitchFamily="34" charset="0"/>
            </a:endParaRPr>
          </a:p>
        </p:txBody>
      </p:sp>
      <p:sp>
        <p:nvSpPr>
          <p:cNvPr id="19" name="Abgerundetes Rechteck 18"/>
          <p:cNvSpPr/>
          <p:nvPr/>
        </p:nvSpPr>
        <p:spPr>
          <a:xfrm>
            <a:off x="4986730" y="2751349"/>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Treibstoff</a:t>
            </a:r>
            <a:endParaRPr lang="de-AT" sz="1700" b="1" dirty="0">
              <a:solidFill>
                <a:schemeClr val="tx1"/>
              </a:solidFill>
              <a:latin typeface="Arial" panose="020B0604020202020204" pitchFamily="34" charset="0"/>
              <a:cs typeface="Arial" panose="020B0604020202020204" pitchFamily="34" charset="0"/>
            </a:endParaRPr>
          </a:p>
        </p:txBody>
      </p:sp>
      <p:sp>
        <p:nvSpPr>
          <p:cNvPr id="20" name="Abgerundetes Rechteck 19"/>
          <p:cNvSpPr/>
          <p:nvPr/>
        </p:nvSpPr>
        <p:spPr>
          <a:xfrm>
            <a:off x="4986730" y="3361570"/>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Reifen</a:t>
            </a:r>
            <a:endParaRPr lang="de-AT" sz="1600" b="1" dirty="0">
              <a:solidFill>
                <a:schemeClr val="tx1"/>
              </a:solidFill>
              <a:latin typeface="Arial" panose="020B0604020202020204" pitchFamily="34" charset="0"/>
              <a:cs typeface="Arial" panose="020B0604020202020204" pitchFamily="34" charset="0"/>
            </a:endParaRPr>
          </a:p>
        </p:txBody>
      </p:sp>
      <p:grpSp>
        <p:nvGrpSpPr>
          <p:cNvPr id="11" name="Gruppieren 10"/>
          <p:cNvGrpSpPr/>
          <p:nvPr/>
        </p:nvGrpSpPr>
        <p:grpSpPr>
          <a:xfrm>
            <a:off x="3861854" y="1709865"/>
            <a:ext cx="1225034" cy="1081362"/>
            <a:chOff x="2123728" y="4149080"/>
            <a:chExt cx="1872208" cy="1740183"/>
          </a:xfrm>
        </p:grpSpPr>
        <p:sp>
          <p:nvSpPr>
            <p:cNvPr id="10" name="Ellipse 9"/>
            <p:cNvSpPr/>
            <p:nvPr/>
          </p:nvSpPr>
          <p:spPr>
            <a:xfrm>
              <a:off x="2123728" y="4149080"/>
              <a:ext cx="1872208" cy="1740183"/>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 name="Plus 7"/>
            <p:cNvSpPr/>
            <p:nvPr/>
          </p:nvSpPr>
          <p:spPr>
            <a:xfrm>
              <a:off x="2262740" y="4281850"/>
              <a:ext cx="1594183" cy="1474641"/>
            </a:xfrm>
            <a:prstGeom prst="mathPlus">
              <a:avLst>
                <a:gd name="adj1" fmla="val 22293"/>
              </a:avLst>
            </a:prstGeom>
            <a:solidFill>
              <a:srgbClr val="FFD9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1" name="Abgerundetes Rechteck 20"/>
          <p:cNvSpPr/>
          <p:nvPr/>
        </p:nvSpPr>
        <p:spPr>
          <a:xfrm>
            <a:off x="4644008" y="5635391"/>
            <a:ext cx="1789368" cy="516827"/>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rgbClr val="787878"/>
                </a:solidFill>
                <a:latin typeface="Arial" panose="020B0604020202020204" pitchFamily="34" charset="0"/>
                <a:cs typeface="Arial" panose="020B0604020202020204" pitchFamily="34" charset="0"/>
              </a:rPr>
              <a:t>Tagessatz</a:t>
            </a:r>
            <a:endParaRPr lang="de-AT" sz="1700" b="1" dirty="0">
              <a:solidFill>
                <a:srgbClr val="787878"/>
              </a:solidFill>
              <a:latin typeface="Arial" panose="020B0604020202020204" pitchFamily="34" charset="0"/>
              <a:cs typeface="Arial" panose="020B0604020202020204" pitchFamily="34" charset="0"/>
            </a:endParaRPr>
          </a:p>
        </p:txBody>
      </p:sp>
      <p:sp>
        <p:nvSpPr>
          <p:cNvPr id="22" name="Abgerundetes Rechteck 21"/>
          <p:cNvSpPr/>
          <p:nvPr/>
        </p:nvSpPr>
        <p:spPr>
          <a:xfrm>
            <a:off x="6660232" y="5635390"/>
            <a:ext cx="1789368" cy="516827"/>
          </a:xfrm>
          <a:prstGeom prst="roundRect">
            <a:avLst>
              <a:gd name="adj" fmla="val 10227"/>
            </a:avLst>
          </a:prstGeom>
          <a:solidFill>
            <a:schemeClr val="bg1"/>
          </a:solidFill>
          <a:ln>
            <a:solidFill>
              <a:srgbClr val="7878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rgbClr val="787878"/>
                </a:solidFill>
                <a:latin typeface="Arial" panose="020B0604020202020204" pitchFamily="34" charset="0"/>
                <a:cs typeface="Arial" panose="020B0604020202020204" pitchFamily="34" charset="0"/>
              </a:rPr>
              <a:t>KM-Satz</a:t>
            </a:r>
            <a:endParaRPr lang="de-AT" sz="1700" b="1" dirty="0">
              <a:solidFill>
                <a:srgbClr val="787878"/>
              </a:solidFill>
              <a:latin typeface="Arial" panose="020B0604020202020204" pitchFamily="34" charset="0"/>
              <a:cs typeface="Arial" panose="020B0604020202020204" pitchFamily="34" charset="0"/>
            </a:endParaRPr>
          </a:p>
        </p:txBody>
      </p:sp>
      <p:cxnSp>
        <p:nvCxnSpPr>
          <p:cNvPr id="26" name="Gewinkelte Verbindung 25"/>
          <p:cNvCxnSpPr>
            <a:stCxn id="4" idx="2"/>
            <a:endCxn id="21" idx="1"/>
          </p:cNvCxnSpPr>
          <p:nvPr/>
        </p:nvCxnSpPr>
        <p:spPr>
          <a:xfrm rot="16200000" flipH="1">
            <a:off x="3335273" y="4585069"/>
            <a:ext cx="401745" cy="2215726"/>
          </a:xfrm>
          <a:prstGeom prst="bentConnector2">
            <a:avLst/>
          </a:prstGeom>
          <a:ln w="38100">
            <a:solidFill>
              <a:srgbClr val="787878"/>
            </a:solidFill>
            <a:tailEnd type="triangle"/>
          </a:ln>
        </p:spPr>
        <p:style>
          <a:lnRef idx="1">
            <a:schemeClr val="accent1"/>
          </a:lnRef>
          <a:fillRef idx="0">
            <a:schemeClr val="accent1"/>
          </a:fillRef>
          <a:effectRef idx="0">
            <a:schemeClr val="accent1"/>
          </a:effectRef>
          <a:fontRef idx="minor">
            <a:schemeClr val="tx1"/>
          </a:fontRef>
        </p:style>
      </p:cxnSp>
      <p:cxnSp>
        <p:nvCxnSpPr>
          <p:cNvPr id="35" name="Gewinkelte Verbindung 34"/>
          <p:cNvCxnSpPr>
            <a:stCxn id="15" idx="2"/>
            <a:endCxn id="22" idx="0"/>
          </p:cNvCxnSpPr>
          <p:nvPr/>
        </p:nvCxnSpPr>
        <p:spPr>
          <a:xfrm rot="16200000" flipH="1">
            <a:off x="6860214" y="4940688"/>
            <a:ext cx="406190" cy="983213"/>
          </a:xfrm>
          <a:prstGeom prst="bentConnector3">
            <a:avLst/>
          </a:prstGeom>
          <a:ln w="38100">
            <a:solidFill>
              <a:srgbClr val="787878"/>
            </a:solidFill>
            <a:tailEnd type="triangle"/>
          </a:ln>
        </p:spPr>
        <p:style>
          <a:lnRef idx="1">
            <a:schemeClr val="accent1"/>
          </a:lnRef>
          <a:fillRef idx="0">
            <a:schemeClr val="accent1"/>
          </a:fillRef>
          <a:effectRef idx="0">
            <a:schemeClr val="accent1"/>
          </a:effectRef>
          <a:fontRef idx="minor">
            <a:schemeClr val="tx1"/>
          </a:fontRef>
        </p:style>
      </p:cxnSp>
      <p:sp>
        <p:nvSpPr>
          <p:cNvPr id="37" name="Abgerundetes Rechteck 36"/>
          <p:cNvSpPr/>
          <p:nvPr/>
        </p:nvSpPr>
        <p:spPr>
          <a:xfrm>
            <a:off x="4986729" y="4571116"/>
            <a:ext cx="3169830" cy="516827"/>
          </a:xfrm>
          <a:prstGeom prst="roundRect">
            <a:avLst>
              <a:gd name="adj" fmla="val 10227"/>
            </a:avLst>
          </a:prstGeom>
          <a:solidFill>
            <a:schemeClr val="bg1"/>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Maut</a:t>
            </a:r>
            <a:endParaRPr lang="de-AT"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746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Gerader Verbinder 22"/>
          <p:cNvCxnSpPr>
            <a:stCxn id="10" idx="0"/>
          </p:cNvCxnSpPr>
          <p:nvPr/>
        </p:nvCxnSpPr>
        <p:spPr>
          <a:xfrm flipV="1">
            <a:off x="6610239" y="2169752"/>
            <a:ext cx="231" cy="598405"/>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a:stCxn id="5" idx="0"/>
          </p:cNvCxnSpPr>
          <p:nvPr/>
        </p:nvCxnSpPr>
        <p:spPr>
          <a:xfrm flipV="1">
            <a:off x="2515557" y="1907202"/>
            <a:ext cx="2746" cy="860955"/>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AT" sz="2000" b="0" i="1" dirty="0">
                <a:solidFill>
                  <a:prstClr val="black"/>
                </a:solidFill>
              </a:rPr>
              <a:t>Kurzüberblick</a:t>
            </a:r>
            <a:r>
              <a:rPr lang="de-AT" dirty="0" smtClean="0"/>
              <a:t/>
            </a:r>
            <a:br>
              <a:rPr lang="de-AT" dirty="0" smtClean="0"/>
            </a:br>
            <a:r>
              <a:rPr lang="de-AT" dirty="0" smtClean="0"/>
              <a:t>Das österreichische Mautsystem</a:t>
            </a:r>
            <a:endParaRPr lang="de-AT" dirty="0"/>
          </a:p>
        </p:txBody>
      </p:sp>
      <p:sp>
        <p:nvSpPr>
          <p:cNvPr id="4" name="Abgerundetes Rechteck 3"/>
          <p:cNvSpPr/>
          <p:nvPr/>
        </p:nvSpPr>
        <p:spPr>
          <a:xfrm>
            <a:off x="546448" y="2996952"/>
            <a:ext cx="3938219" cy="2491815"/>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1475" indent="-190500">
              <a:buFont typeface="Wingdings" panose="05000000000000000000" pitchFamily="2" charset="2"/>
              <a:buChar char="§"/>
            </a:pPr>
            <a:r>
              <a:rPr lang="de-AT" sz="1600" b="1" dirty="0" smtClean="0">
                <a:solidFill>
                  <a:schemeClr val="tx1"/>
                </a:solidFill>
                <a:latin typeface="Arial" panose="020B0604020202020204" pitchFamily="34" charset="0"/>
                <a:cs typeface="Arial" panose="020B0604020202020204" pitchFamily="34" charset="0"/>
              </a:rPr>
              <a:t>gilt für:</a:t>
            </a:r>
            <a:r>
              <a:rPr lang="de-AT" sz="1600" dirty="0">
                <a:solidFill>
                  <a:schemeClr val="tx1"/>
                </a:solidFill>
                <a:latin typeface="Arial" panose="020B0604020202020204" pitchFamily="34" charset="0"/>
                <a:cs typeface="Arial" panose="020B0604020202020204" pitchFamily="34" charset="0"/>
              </a:rPr>
              <a:t> </a:t>
            </a:r>
            <a:r>
              <a:rPr lang="de-AT" sz="1600" dirty="0" smtClean="0">
                <a:solidFill>
                  <a:schemeClr val="tx1"/>
                </a:solidFill>
                <a:latin typeface="Arial" panose="020B0604020202020204" pitchFamily="34" charset="0"/>
                <a:cs typeface="Arial" panose="020B0604020202020204" pitchFamily="34" charset="0"/>
              </a:rPr>
              <a:t>Auto </a:t>
            </a:r>
            <a:r>
              <a:rPr lang="de-AT" sz="1600" dirty="0">
                <a:solidFill>
                  <a:schemeClr val="tx1"/>
                </a:solidFill>
                <a:latin typeface="Arial" panose="020B0604020202020204" pitchFamily="34" charset="0"/>
                <a:cs typeface="Arial" panose="020B0604020202020204" pitchFamily="34" charset="0"/>
              </a:rPr>
              <a:t>und Kfz bis 3,5 t höchstzulässiges Gesamtgewicht und </a:t>
            </a:r>
            <a:r>
              <a:rPr lang="de-AT" sz="1600" dirty="0" smtClean="0">
                <a:solidFill>
                  <a:schemeClr val="tx1"/>
                </a:solidFill>
                <a:latin typeface="Arial" panose="020B0604020202020204" pitchFamily="34" charset="0"/>
                <a:cs typeface="Arial" panose="020B0604020202020204" pitchFamily="34" charset="0"/>
              </a:rPr>
              <a:t>Motorrad</a:t>
            </a:r>
          </a:p>
          <a:p>
            <a:pPr marL="371475" indent="-190500">
              <a:buFont typeface="Wingdings" panose="05000000000000000000" pitchFamily="2" charset="2"/>
              <a:buChar char="§"/>
            </a:pPr>
            <a:r>
              <a:rPr lang="de-AT" sz="1600" b="1" dirty="0">
                <a:solidFill>
                  <a:schemeClr val="tx1"/>
                </a:solidFill>
                <a:latin typeface="Arial" panose="020B0604020202020204" pitchFamily="34" charset="0"/>
                <a:cs typeface="Arial" panose="020B0604020202020204" pitchFamily="34" charset="0"/>
              </a:rPr>
              <a:t>Formen</a:t>
            </a:r>
            <a:r>
              <a:rPr lang="de-AT" sz="1600" b="1" dirty="0" smtClean="0">
                <a:solidFill>
                  <a:schemeClr val="tx1"/>
                </a:solidFill>
                <a:latin typeface="Arial" panose="020B0604020202020204" pitchFamily="34" charset="0"/>
                <a:cs typeface="Arial" panose="020B0604020202020204" pitchFamily="34" charset="0"/>
              </a:rPr>
              <a:t>: </a:t>
            </a:r>
            <a:r>
              <a:rPr lang="de-AT" sz="1600" dirty="0" smtClean="0">
                <a:solidFill>
                  <a:schemeClr val="tx1"/>
                </a:solidFill>
                <a:latin typeface="Arial" panose="020B0604020202020204" pitchFamily="34" charset="0"/>
                <a:cs typeface="Arial" panose="020B0604020202020204" pitchFamily="34" charset="0"/>
              </a:rPr>
              <a:t>10-Tages-, 2-Monats- und Jahres-Vignette</a:t>
            </a:r>
          </a:p>
          <a:p>
            <a:pPr marL="371475" indent="-190500">
              <a:buFont typeface="Wingdings" panose="05000000000000000000" pitchFamily="2" charset="2"/>
              <a:buChar char="§"/>
            </a:pPr>
            <a:r>
              <a:rPr lang="de-AT" sz="1600" b="1" dirty="0" smtClean="0">
                <a:solidFill>
                  <a:schemeClr val="tx1"/>
                </a:solidFill>
                <a:latin typeface="Arial" panose="020B0604020202020204" pitchFamily="34" charset="0"/>
                <a:cs typeface="Arial" panose="020B0604020202020204" pitchFamily="34" charset="0"/>
              </a:rPr>
              <a:t>Kosten Jahresvignette (ab 2016):</a:t>
            </a:r>
            <a:r>
              <a:rPr lang="de-AT" sz="1600" dirty="0">
                <a:solidFill>
                  <a:schemeClr val="tx1"/>
                </a:solidFill>
                <a:latin typeface="Arial" panose="020B0604020202020204" pitchFamily="34" charset="0"/>
                <a:cs typeface="Arial" panose="020B0604020202020204" pitchFamily="34" charset="0"/>
              </a:rPr>
              <a:t/>
            </a:r>
            <a:br>
              <a:rPr lang="de-AT" sz="1600" dirty="0">
                <a:solidFill>
                  <a:schemeClr val="tx1"/>
                </a:solidFill>
                <a:latin typeface="Arial" panose="020B0604020202020204" pitchFamily="34" charset="0"/>
                <a:cs typeface="Arial" panose="020B0604020202020204" pitchFamily="34" charset="0"/>
              </a:rPr>
            </a:br>
            <a:r>
              <a:rPr lang="de-AT" sz="1600" dirty="0" smtClean="0">
                <a:solidFill>
                  <a:schemeClr val="tx1"/>
                </a:solidFill>
                <a:latin typeface="Arial" panose="020B0604020202020204" pitchFamily="34" charset="0"/>
                <a:cs typeface="Arial" panose="020B0604020202020204" pitchFamily="34" charset="0"/>
              </a:rPr>
              <a:t>€ 86,40 </a:t>
            </a:r>
            <a:r>
              <a:rPr lang="de-AT" sz="1600" dirty="0">
                <a:solidFill>
                  <a:schemeClr val="tx1"/>
                </a:solidFill>
                <a:latin typeface="Arial" panose="020B0604020202020204" pitchFamily="34" charset="0"/>
                <a:cs typeface="Arial" panose="020B0604020202020204" pitchFamily="34" charset="0"/>
              </a:rPr>
              <a:t>/ </a:t>
            </a:r>
            <a:r>
              <a:rPr lang="de-AT" sz="1600" dirty="0" smtClean="0">
                <a:solidFill>
                  <a:schemeClr val="tx1"/>
                </a:solidFill>
                <a:latin typeface="Arial" panose="020B0604020202020204" pitchFamily="34" charset="0"/>
                <a:cs typeface="Arial" panose="020B0604020202020204" pitchFamily="34" charset="0"/>
              </a:rPr>
              <a:t>€ 34,40</a:t>
            </a:r>
          </a:p>
        </p:txBody>
      </p:sp>
      <p:sp>
        <p:nvSpPr>
          <p:cNvPr id="5" name="Abgerundetes Rechteck 4"/>
          <p:cNvSpPr/>
          <p:nvPr/>
        </p:nvSpPr>
        <p:spPr>
          <a:xfrm>
            <a:off x="859373" y="2768157"/>
            <a:ext cx="3312368" cy="457590"/>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bg1"/>
                </a:solidFill>
                <a:latin typeface="Arial" panose="020B0604020202020204" pitchFamily="34" charset="0"/>
                <a:cs typeface="Arial" panose="020B0604020202020204" pitchFamily="34" charset="0"/>
              </a:rPr>
              <a:t>System „Vignette“</a:t>
            </a:r>
            <a:endParaRPr lang="de-AT" sz="1700" b="1" dirty="0">
              <a:solidFill>
                <a:schemeClr val="bg1"/>
              </a:solidFill>
              <a:latin typeface="Arial" panose="020B0604020202020204" pitchFamily="34" charset="0"/>
              <a:cs typeface="Arial" panose="020B0604020202020204" pitchFamily="34" charset="0"/>
            </a:endParaRPr>
          </a:p>
        </p:txBody>
      </p:sp>
      <p:pic>
        <p:nvPicPr>
          <p:cNvPr id="3074" name="Picture 2" descr="Bildergebnis für vignette österrei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5513">
            <a:off x="3051416" y="4984288"/>
            <a:ext cx="1099851" cy="1140179"/>
          </a:xfrm>
          <a:prstGeom prst="rect">
            <a:avLst/>
          </a:prstGeom>
          <a:noFill/>
          <a:extLst>
            <a:ext uri="{909E8E84-426E-40DD-AFC4-6F175D3DCCD1}">
              <a14:hiddenFill xmlns:a14="http://schemas.microsoft.com/office/drawing/2010/main">
                <a:solidFill>
                  <a:srgbClr val="FFFFFF"/>
                </a:solidFill>
              </a14:hiddenFill>
            </a:ext>
          </a:extLst>
        </p:spPr>
      </p:pic>
      <p:sp>
        <p:nvSpPr>
          <p:cNvPr id="9" name="Abgerundetes Rechteck 8"/>
          <p:cNvSpPr/>
          <p:nvPr/>
        </p:nvSpPr>
        <p:spPr>
          <a:xfrm>
            <a:off x="4641130" y="2996952"/>
            <a:ext cx="3938219" cy="2491815"/>
          </a:xfrm>
          <a:prstGeom prst="roundRect">
            <a:avLst>
              <a:gd name="adj" fmla="val 7554"/>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1475" indent="-190500">
              <a:buFont typeface="Wingdings" panose="05000000000000000000" pitchFamily="2" charset="2"/>
              <a:buChar char="§"/>
            </a:pPr>
            <a:r>
              <a:rPr lang="de-AT" sz="1600" b="1" dirty="0" smtClean="0">
                <a:solidFill>
                  <a:schemeClr val="tx1"/>
                </a:solidFill>
                <a:latin typeface="Arial" panose="020B0604020202020204" pitchFamily="34" charset="0"/>
                <a:cs typeface="Arial" panose="020B0604020202020204" pitchFamily="34" charset="0"/>
              </a:rPr>
              <a:t>gilt für:</a:t>
            </a:r>
            <a:r>
              <a:rPr lang="de-AT" sz="1600" dirty="0">
                <a:solidFill>
                  <a:schemeClr val="tx1"/>
                </a:solidFill>
                <a:latin typeface="Arial" panose="020B0604020202020204" pitchFamily="34" charset="0"/>
                <a:cs typeface="Arial" panose="020B0604020202020204" pitchFamily="34" charset="0"/>
              </a:rPr>
              <a:t> Lkw, Busse und schwere </a:t>
            </a:r>
            <a:r>
              <a:rPr lang="de-AT" sz="1600" dirty="0" smtClean="0">
                <a:solidFill>
                  <a:schemeClr val="tx1"/>
                </a:solidFill>
                <a:latin typeface="Arial" panose="020B0604020202020204" pitchFamily="34" charset="0"/>
                <a:cs typeface="Arial" panose="020B0604020202020204" pitchFamily="34" charset="0"/>
              </a:rPr>
              <a:t>Wohnmobile</a:t>
            </a:r>
          </a:p>
          <a:p>
            <a:pPr marL="371475" indent="-190500">
              <a:buFont typeface="Wingdings" panose="05000000000000000000" pitchFamily="2" charset="2"/>
              <a:buChar char="§"/>
            </a:pPr>
            <a:r>
              <a:rPr lang="de-AT" sz="1600" b="1" dirty="0" smtClean="0">
                <a:solidFill>
                  <a:schemeClr val="tx1"/>
                </a:solidFill>
                <a:latin typeface="Arial" panose="020B0604020202020204" pitchFamily="34" charset="0"/>
                <a:cs typeface="Arial" panose="020B0604020202020204" pitchFamily="34" charset="0"/>
              </a:rPr>
              <a:t>Bezahlung </a:t>
            </a:r>
            <a:r>
              <a:rPr lang="de-AT" sz="1600" dirty="0" smtClean="0">
                <a:solidFill>
                  <a:schemeClr val="tx1"/>
                </a:solidFill>
                <a:latin typeface="Arial" panose="020B0604020202020204" pitchFamily="34" charset="0"/>
                <a:cs typeface="Arial" panose="020B0604020202020204" pitchFamily="34" charset="0"/>
              </a:rPr>
              <a:t>abhängig von Nutzung</a:t>
            </a:r>
          </a:p>
          <a:p>
            <a:pPr marL="371475" indent="-190500">
              <a:buFont typeface="Wingdings" panose="05000000000000000000" pitchFamily="2" charset="2"/>
              <a:buChar char="§"/>
            </a:pPr>
            <a:r>
              <a:rPr lang="de-AT" sz="1600" b="1" dirty="0" smtClean="0">
                <a:solidFill>
                  <a:schemeClr val="tx1"/>
                </a:solidFill>
                <a:latin typeface="Arial" panose="020B0604020202020204" pitchFamily="34" charset="0"/>
                <a:cs typeface="Arial" panose="020B0604020202020204" pitchFamily="34" charset="0"/>
              </a:rPr>
              <a:t>Tarifgliederung </a:t>
            </a:r>
            <a:r>
              <a:rPr lang="de-AT" sz="1600" dirty="0" smtClean="0">
                <a:solidFill>
                  <a:schemeClr val="tx1"/>
                </a:solidFill>
                <a:latin typeface="Arial" panose="020B0604020202020204" pitchFamily="34" charset="0"/>
                <a:cs typeface="Arial" panose="020B0604020202020204" pitchFamily="34" charset="0"/>
              </a:rPr>
              <a:t>nach Achsen und Emissionsklasse</a:t>
            </a:r>
          </a:p>
        </p:txBody>
      </p:sp>
      <p:sp>
        <p:nvSpPr>
          <p:cNvPr id="10" name="Abgerundetes Rechteck 9"/>
          <p:cNvSpPr/>
          <p:nvPr/>
        </p:nvSpPr>
        <p:spPr>
          <a:xfrm>
            <a:off x="4954055" y="2768157"/>
            <a:ext cx="3312368" cy="457590"/>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bg1"/>
                </a:solidFill>
                <a:latin typeface="Arial" panose="020B0604020202020204" pitchFamily="34" charset="0"/>
                <a:cs typeface="Arial" panose="020B0604020202020204" pitchFamily="34" charset="0"/>
              </a:rPr>
              <a:t>System „GO Maut“</a:t>
            </a:r>
            <a:endParaRPr lang="de-AT" sz="1700" b="1" dirty="0">
              <a:solidFill>
                <a:schemeClr val="bg1"/>
              </a:solidFill>
              <a:latin typeface="Arial" panose="020B0604020202020204" pitchFamily="34" charset="0"/>
              <a:cs typeface="Arial" panose="020B0604020202020204" pitchFamily="34" charset="0"/>
            </a:endParaRPr>
          </a:p>
        </p:txBody>
      </p:sp>
      <p:pic>
        <p:nvPicPr>
          <p:cNvPr id="3076" name="Picture 4" descr="http://www.asfinag.at/documents/10180/5202513/GOMaut.jpg/9c277529-f79d-499f-8d51-d444053c31a6?t=1392718594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341" y="4781779"/>
            <a:ext cx="1668052" cy="1031262"/>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14" name="Abgerundetes Rechteck 13"/>
          <p:cNvSpPr/>
          <p:nvPr/>
        </p:nvSpPr>
        <p:spPr>
          <a:xfrm>
            <a:off x="918997" y="1730763"/>
            <a:ext cx="7273928" cy="675608"/>
          </a:xfrm>
          <a:prstGeom prst="roundRect">
            <a:avLst>
              <a:gd name="adj" fmla="val 10227"/>
            </a:avLst>
          </a:prstGeom>
          <a:solidFill>
            <a:srgbClr val="FFD966"/>
          </a:solidFill>
          <a:ln>
            <a:solidFill>
              <a:srgbClr val="FFD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b="1" dirty="0" smtClean="0">
                <a:solidFill>
                  <a:schemeClr val="tx1"/>
                </a:solidFill>
                <a:latin typeface="Arial" panose="020B0604020202020204" pitchFamily="34" charset="0"/>
                <a:cs typeface="Arial" panose="020B0604020202020204" pitchFamily="34" charset="0"/>
              </a:rPr>
              <a:t>zur Benutzung österreichischer Autobahnen und Schnellstraßen</a:t>
            </a:r>
            <a:endParaRPr lang="de-AT" sz="1700" b="1" dirty="0">
              <a:solidFill>
                <a:schemeClr val="tx1"/>
              </a:solidFill>
              <a:latin typeface="Arial" panose="020B0604020202020204" pitchFamily="34" charset="0"/>
              <a:cs typeface="Arial" panose="020B0604020202020204" pitchFamily="34" charset="0"/>
            </a:endParaRPr>
          </a:p>
        </p:txBody>
      </p:sp>
      <p:sp>
        <p:nvSpPr>
          <p:cNvPr id="24" name="Wolke 23"/>
          <p:cNvSpPr/>
          <p:nvPr/>
        </p:nvSpPr>
        <p:spPr>
          <a:xfrm>
            <a:off x="3696475" y="2492896"/>
            <a:ext cx="1693142" cy="1008112"/>
          </a:xfrm>
          <a:prstGeom prst="cloud">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chemeClr val="tx1"/>
                </a:solidFill>
                <a:latin typeface="Arial" panose="020B0604020202020204" pitchFamily="34" charset="0"/>
                <a:cs typeface="Arial" panose="020B0604020202020204" pitchFamily="34" charset="0"/>
              </a:rPr>
              <a:t>Sonder-mauten</a:t>
            </a:r>
            <a:endParaRPr lang="de-AT"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053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Tarifüberblick </a:t>
            </a:r>
            <a:r>
              <a:rPr lang="de-AT" dirty="0"/>
              <a:t>- System „GO Maut</a:t>
            </a:r>
            <a:r>
              <a:rPr lang="de-AT" dirty="0" smtClean="0"/>
              <a:t>“</a:t>
            </a:r>
            <a:endParaRPr lang="de-AT" dirty="0"/>
          </a:p>
        </p:txBody>
      </p:sp>
      <p:pic>
        <p:nvPicPr>
          <p:cNvPr id="5" name="Grafik 4"/>
          <p:cNvPicPr>
            <a:picLocks noChangeAspect="1"/>
          </p:cNvPicPr>
          <p:nvPr/>
        </p:nvPicPr>
        <p:blipFill rotWithShape="1">
          <a:blip r:embed="rId3"/>
          <a:srcRect t="7984" b="13260"/>
          <a:stretch/>
        </p:blipFill>
        <p:spPr>
          <a:xfrm>
            <a:off x="1244596" y="1757903"/>
            <a:ext cx="6654807" cy="4147830"/>
          </a:xfrm>
          <a:prstGeom prst="rect">
            <a:avLst/>
          </a:prstGeom>
        </p:spPr>
      </p:pic>
      <p:sp>
        <p:nvSpPr>
          <p:cNvPr id="7" name="Textfeld 6"/>
          <p:cNvSpPr txBox="1"/>
          <p:nvPr/>
        </p:nvSpPr>
        <p:spPr>
          <a:xfrm>
            <a:off x="2123728" y="5899553"/>
            <a:ext cx="5112568" cy="253916"/>
          </a:xfrm>
          <a:prstGeom prst="rect">
            <a:avLst/>
          </a:prstGeom>
          <a:noFill/>
        </p:spPr>
        <p:txBody>
          <a:bodyPr wrap="square" rtlCol="0">
            <a:spAutoFit/>
          </a:bodyPr>
          <a:lstStyle/>
          <a:p>
            <a:r>
              <a:rPr lang="de-AT" sz="1050" b="1" dirty="0">
                <a:latin typeface="Arial" panose="020B0604020202020204" pitchFamily="34" charset="0"/>
                <a:cs typeface="Arial" panose="020B0604020202020204" pitchFamily="34" charset="0"/>
              </a:rPr>
              <a:t>Information: </a:t>
            </a:r>
            <a:r>
              <a:rPr lang="de-AT" sz="1050" dirty="0">
                <a:latin typeface="Arial" panose="020B0604020202020204" pitchFamily="34" charset="0"/>
                <a:cs typeface="Arial" panose="020B0604020202020204" pitchFamily="34" charset="0"/>
              </a:rPr>
              <a:t>Der Nachttarif gilt im Zeitraum zwischen 22:00 Uhr und 05:00 </a:t>
            </a:r>
            <a:r>
              <a:rPr lang="de-AT" sz="1050" dirty="0" smtClean="0">
                <a:latin typeface="Arial" panose="020B0604020202020204" pitchFamily="34" charset="0"/>
                <a:cs typeface="Arial" panose="020B0604020202020204" pitchFamily="34" charset="0"/>
              </a:rPr>
              <a:t>Uhr.</a:t>
            </a:r>
            <a:endParaRPr lang="de-AT"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183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Zusatzinformation</a:t>
            </a:r>
            <a:endParaRPr lang="de-AT" dirty="0"/>
          </a:p>
        </p:txBody>
      </p:sp>
      <p:sp>
        <p:nvSpPr>
          <p:cNvPr id="4" name="Content Placeholder 2"/>
          <p:cNvSpPr>
            <a:spLocks noGrp="1"/>
          </p:cNvSpPr>
          <p:nvPr>
            <p:ph idx="1"/>
          </p:nvPr>
        </p:nvSpPr>
        <p:spPr>
          <a:xfrm>
            <a:off x="457200" y="1700808"/>
            <a:ext cx="8229600" cy="4776192"/>
          </a:xfrm>
        </p:spPr>
        <p:txBody>
          <a:bodyPr>
            <a:normAutofit/>
          </a:bodyPr>
          <a:lstStyle/>
          <a:p>
            <a:pPr marL="0" indent="0">
              <a:buNone/>
            </a:pPr>
            <a:r>
              <a:rPr lang="de-AT" sz="2000" b="1" dirty="0" smtClean="0"/>
              <a:t>Wir hoffen unser Foliensatz hat Ihren Ansprüchen entsprochen!</a:t>
            </a:r>
          </a:p>
          <a:p>
            <a:pPr marL="0" indent="0">
              <a:buNone/>
            </a:pPr>
            <a:endParaRPr lang="de-AT" sz="2000" b="1" dirty="0" smtClean="0"/>
          </a:p>
          <a:p>
            <a:pPr marL="0" indent="0">
              <a:buNone/>
            </a:pPr>
            <a:r>
              <a:rPr lang="de-AT" sz="2000" b="1" dirty="0"/>
              <a:t> </a:t>
            </a:r>
            <a:r>
              <a:rPr lang="de-AT" sz="2000" b="1" dirty="0" smtClean="0"/>
              <a:t>        - Sie können den Foliensatz gerne Ihren Wünschen und Anforderungen entsprechend adaptieren und für Ihren/Ihre Unterricht/Vorträge verwenden.</a:t>
            </a:r>
          </a:p>
          <a:p>
            <a:pPr marL="0" indent="0">
              <a:buNone/>
            </a:pPr>
            <a:endParaRPr lang="de-AT" sz="2000" b="1" dirty="0"/>
          </a:p>
          <a:p>
            <a:pPr marL="0" indent="0">
              <a:buNone/>
            </a:pPr>
            <a:r>
              <a:rPr lang="de-AT" sz="2000" b="1" dirty="0" smtClean="0"/>
              <a:t>Für Fragen und Rückmeldungen stehen wir jederzeit gerne per Mail unter </a:t>
            </a:r>
            <a:r>
              <a:rPr lang="de-AT" sz="2000" b="1" dirty="0" smtClean="0"/>
              <a:t>reroad@fh-vie.ac.at </a:t>
            </a:r>
            <a:r>
              <a:rPr lang="de-AT" sz="2000" b="1" dirty="0" smtClean="0"/>
              <a:t>zur Verfügung.</a:t>
            </a:r>
          </a:p>
          <a:p>
            <a:pPr marL="0" indent="0">
              <a:buNone/>
            </a:pPr>
            <a:endParaRPr lang="de-AT" sz="2000" b="1" dirty="0"/>
          </a:p>
          <a:p>
            <a:pPr marL="0" indent="0">
              <a:buNone/>
            </a:pPr>
            <a:r>
              <a:rPr lang="de-AT" sz="2000" b="1" dirty="0" smtClean="0"/>
              <a:t>Weitere Foliensätze und Lehrmaterialien finden Sie unter:</a:t>
            </a:r>
          </a:p>
          <a:p>
            <a:pPr marL="0" indent="0">
              <a:buNone/>
            </a:pPr>
            <a:endParaRPr lang="de-AT" sz="400" b="1" dirty="0"/>
          </a:p>
          <a:p>
            <a:pPr marL="0" indent="0">
              <a:buNone/>
            </a:pPr>
            <a:r>
              <a:rPr lang="de-AT" sz="2000" b="1" dirty="0"/>
              <a:t>http</a:t>
            </a:r>
            <a:r>
              <a:rPr lang="de-AT" sz="2000" b="1" dirty="0" smtClean="0"/>
              <a:t>:///www.retrans.at/de/</a:t>
            </a:r>
          </a:p>
          <a:p>
            <a:pPr marL="0" indent="0">
              <a:buNone/>
            </a:pPr>
            <a:endParaRPr lang="de-AT" sz="2000" b="1" dirty="0" smtClean="0"/>
          </a:p>
        </p:txBody>
      </p:sp>
      <p:pic>
        <p:nvPicPr>
          <p:cNvPr id="5" name="Picture 3"/>
          <p:cNvPicPr>
            <a:picLocks noChangeAspect="1"/>
          </p:cNvPicPr>
          <p:nvPr/>
        </p:nvPicPr>
        <p:blipFill>
          <a:blip r:embed="rId2" cstate="print">
            <a:grayscl/>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528666" y="2348880"/>
            <a:ext cx="432048" cy="432048"/>
          </a:xfrm>
          <a:prstGeom prst="rect">
            <a:avLst/>
          </a:prstGeom>
          <a:ln>
            <a:noFill/>
          </a:ln>
        </p:spPr>
      </p:pic>
    </p:spTree>
    <p:extLst>
      <p:ext uri="{BB962C8B-B14F-4D97-AF65-F5344CB8AC3E}">
        <p14:creationId xmlns:p14="http://schemas.microsoft.com/office/powerpoint/2010/main" val="99035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683568" y="2780928"/>
            <a:ext cx="7632848" cy="187220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11313" algn="ctr"/>
            <a:endParaRPr lang="de-AT" sz="1400" b="1" dirty="0" smtClean="0">
              <a:solidFill>
                <a:schemeClr val="tx1"/>
              </a:solidFill>
              <a:latin typeface="Arial" panose="020B0604020202020204" pitchFamily="34" charset="0"/>
              <a:cs typeface="Arial" panose="020B0604020202020204" pitchFamily="34" charset="0"/>
            </a:endParaRPr>
          </a:p>
          <a:p>
            <a:pPr marL="1611313" algn="ctr"/>
            <a:r>
              <a:rPr lang="de-AT" sz="2800" b="1" dirty="0" smtClean="0">
                <a:solidFill>
                  <a:schemeClr val="tx1"/>
                </a:solidFill>
                <a:latin typeface="Arial" panose="020B0604020202020204" pitchFamily="34" charset="0"/>
                <a:cs typeface="Arial" panose="020B0604020202020204" pitchFamily="34" charset="0"/>
              </a:rPr>
              <a:t>Was verbindet ihr mit dem Straßenverkehr?</a:t>
            </a:r>
            <a:endParaRPr lang="de-AT" sz="2800" b="1" dirty="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de-AT" dirty="0" smtClean="0"/>
              <a:t>Einstieg</a:t>
            </a:r>
            <a:endParaRPr lang="de-AT" dirty="0"/>
          </a:p>
        </p:txBody>
      </p:sp>
      <p:pic>
        <p:nvPicPr>
          <p:cNvPr id="4" name="Grafik 3"/>
          <p:cNvPicPr/>
          <p:nvPr/>
        </p:nvPicPr>
        <p:blipFill rotWithShape="1">
          <a:blip r:embed="rId3" cstate="print">
            <a:extLst>
              <a:ext uri="{28A0092B-C50C-407E-A947-70E740481C1C}">
                <a14:useLocalDpi xmlns:a14="http://schemas.microsoft.com/office/drawing/2010/main" val="0"/>
              </a:ext>
            </a:extLst>
          </a:blip>
          <a:srcRect l="25114" r="47828" b="26074"/>
          <a:stretch/>
        </p:blipFill>
        <p:spPr>
          <a:xfrm>
            <a:off x="3118" y="1700808"/>
            <a:ext cx="3600400" cy="2808312"/>
          </a:xfrm>
          <a:prstGeom prst="rect">
            <a:avLst/>
          </a:prstGeom>
        </p:spPr>
      </p:pic>
      <p:pic>
        <p:nvPicPr>
          <p:cNvPr id="7" name="Grafik 6"/>
          <p:cNvPicPr>
            <a:picLocks noChangeAspect="1"/>
          </p:cNvPicPr>
          <p:nvPr/>
        </p:nvPicPr>
        <p:blipFill rotWithShape="1">
          <a:blip r:embed="rId4"/>
          <a:srcRect t="20715" b="20715"/>
          <a:stretch/>
        </p:blipFill>
        <p:spPr>
          <a:xfrm rot="952553">
            <a:off x="6815951" y="2790641"/>
            <a:ext cx="2011854" cy="2592288"/>
          </a:xfrm>
          <a:prstGeom prst="rect">
            <a:avLst/>
          </a:prstGeom>
        </p:spPr>
      </p:pic>
    </p:spTree>
    <p:extLst>
      <p:ext uri="{BB962C8B-B14F-4D97-AF65-F5344CB8AC3E}">
        <p14:creationId xmlns:p14="http://schemas.microsoft.com/office/powerpoint/2010/main" val="817480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Agenda</a:t>
            </a:r>
            <a:endParaRPr lang="de-AT" dirty="0"/>
          </a:p>
        </p:txBody>
      </p:sp>
      <p:graphicFrame>
        <p:nvGraphicFramePr>
          <p:cNvPr id="4" name="Inhaltsplatzhalter 4"/>
          <p:cNvGraphicFramePr>
            <a:graphicFrameLocks/>
          </p:cNvGraphicFramePr>
          <p:nvPr>
            <p:extLst>
              <p:ext uri="{D42A27DB-BD31-4B8C-83A1-F6EECF244321}">
                <p14:modId xmlns:p14="http://schemas.microsoft.com/office/powerpoint/2010/main" val="3983249373"/>
              </p:ext>
            </p:extLst>
          </p:nvPr>
        </p:nvGraphicFramePr>
        <p:xfrm>
          <a:off x="1403648" y="1628800"/>
          <a:ext cx="648072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5177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Charakteristika des Straßenverkehrs</a:t>
            </a:r>
            <a:endParaRPr lang="de-AT" dirty="0"/>
          </a:p>
        </p:txBody>
      </p:sp>
      <p:sp>
        <p:nvSpPr>
          <p:cNvPr id="6" name="Abgerundetes Rechteck 5"/>
          <p:cNvSpPr/>
          <p:nvPr/>
        </p:nvSpPr>
        <p:spPr>
          <a:xfrm>
            <a:off x="512992" y="2024844"/>
            <a:ext cx="3168352" cy="2232248"/>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hoher Abdeckungsgrad</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Haus-zu-Haus-Verkehre</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hohe durchschnittliche Geschwindigkeit</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Flexibilität &amp; Sicherheit</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hohe Auslastungsgrade</a:t>
            </a:r>
          </a:p>
        </p:txBody>
      </p:sp>
      <p:sp>
        <p:nvSpPr>
          <p:cNvPr id="7" name="Abgerundetes Rechteck 6"/>
          <p:cNvSpPr/>
          <p:nvPr/>
        </p:nvSpPr>
        <p:spPr>
          <a:xfrm>
            <a:off x="1142769" y="1714104"/>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Stärken</a:t>
            </a:r>
            <a:endParaRPr lang="de-AT" b="1" dirty="0">
              <a:solidFill>
                <a:schemeClr val="bg1"/>
              </a:solidFill>
              <a:latin typeface="Arial" panose="020B0604020202020204" pitchFamily="34" charset="0"/>
              <a:cs typeface="Arial" panose="020B0604020202020204" pitchFamily="34" charset="0"/>
            </a:endParaRPr>
          </a:p>
        </p:txBody>
      </p:sp>
      <p:sp>
        <p:nvSpPr>
          <p:cNvPr id="9" name="Abgerundetes Rechteck 8"/>
          <p:cNvSpPr/>
          <p:nvPr/>
        </p:nvSpPr>
        <p:spPr>
          <a:xfrm>
            <a:off x="5436096" y="4472599"/>
            <a:ext cx="3168352" cy="1625043"/>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begrenzte Ladekapazität</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hohe Abhängigkeiten</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hohe Unfallgefahr</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steigende Restriktionen</a:t>
            </a:r>
          </a:p>
        </p:txBody>
      </p:sp>
      <p:sp>
        <p:nvSpPr>
          <p:cNvPr id="10" name="Abgerundetes Rechteck 9"/>
          <p:cNvSpPr/>
          <p:nvPr/>
        </p:nvSpPr>
        <p:spPr>
          <a:xfrm>
            <a:off x="6065873" y="4161860"/>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Schwächen</a:t>
            </a:r>
            <a:endParaRPr lang="de-AT" b="1" dirty="0">
              <a:solidFill>
                <a:schemeClr val="bg1"/>
              </a:solidFill>
              <a:latin typeface="Arial" panose="020B0604020202020204" pitchFamily="34" charset="0"/>
              <a:cs typeface="Arial" panose="020B0604020202020204" pitchFamily="34" charset="0"/>
            </a:endParaRPr>
          </a:p>
        </p:txBody>
      </p:sp>
      <p:pic>
        <p:nvPicPr>
          <p:cNvPr id="4" name="Grafik 3"/>
          <p:cNvPicPr/>
          <p:nvPr/>
        </p:nvPicPr>
        <p:blipFill rotWithShape="1">
          <a:blip r:embed="rId3" cstate="print">
            <a:extLst>
              <a:ext uri="{28A0092B-C50C-407E-A947-70E740481C1C}">
                <a14:useLocalDpi xmlns:a14="http://schemas.microsoft.com/office/drawing/2010/main" val="0"/>
              </a:ext>
            </a:extLst>
          </a:blip>
          <a:srcRect l="25114" r="47828" b="26074"/>
          <a:stretch/>
        </p:blipFill>
        <p:spPr>
          <a:xfrm>
            <a:off x="2771800" y="3045736"/>
            <a:ext cx="3600400" cy="2808312"/>
          </a:xfrm>
          <a:prstGeom prst="rect">
            <a:avLst/>
          </a:prstGeom>
        </p:spPr>
      </p:pic>
    </p:spTree>
    <p:extLst>
      <p:ext uri="{BB962C8B-B14F-4D97-AF65-F5344CB8AC3E}">
        <p14:creationId xmlns:p14="http://schemas.microsoft.com/office/powerpoint/2010/main" val="957923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Der Straßenverkehr &amp; seine Konkurrenz …</a:t>
            </a:r>
            <a:endParaRPr lang="de-AT" dirty="0"/>
          </a:p>
        </p:txBody>
      </p:sp>
      <p:sp>
        <p:nvSpPr>
          <p:cNvPr id="8" name="Abgerundetes Rechteck 7"/>
          <p:cNvSpPr/>
          <p:nvPr/>
        </p:nvSpPr>
        <p:spPr>
          <a:xfrm>
            <a:off x="611560" y="2060848"/>
            <a:ext cx="3816424" cy="2376264"/>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90487"/>
            <a:endParaRPr lang="de-AT" sz="30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höhere Massenleistung</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höhere Sicherheit</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Terminal-zu-Terminal-Verkehre</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geringere Flexibilität</a:t>
            </a:r>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25614" r="34978" b="28410"/>
          <a:stretch/>
        </p:blipFill>
        <p:spPr>
          <a:xfrm>
            <a:off x="971600" y="1628800"/>
            <a:ext cx="2356627" cy="1296144"/>
          </a:xfrm>
          <a:prstGeom prst="rect">
            <a:avLst/>
          </a:prstGeom>
        </p:spPr>
      </p:pic>
      <p:sp>
        <p:nvSpPr>
          <p:cNvPr id="9" name="Abgerundetes Rechteck 8"/>
          <p:cNvSpPr/>
          <p:nvPr/>
        </p:nvSpPr>
        <p:spPr>
          <a:xfrm>
            <a:off x="4608004" y="3711129"/>
            <a:ext cx="3816424" cy="2376264"/>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a:endParaRPr lang="de-AT" sz="1600" dirty="0" smtClean="0">
              <a:solidFill>
                <a:schemeClr val="tx1"/>
              </a:solidFill>
              <a:latin typeface="Arial" panose="020B0604020202020204" pitchFamily="34" charset="0"/>
              <a:cs typeface="Arial" panose="020B0604020202020204" pitchFamily="34" charset="0"/>
            </a:endParaRP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hohe Massenleistung</a:t>
            </a:r>
          </a:p>
          <a:p>
            <a:pPr marL="285750" indent="-195263">
              <a:buFont typeface="Wingdings" panose="05000000000000000000" pitchFamily="2" charset="2"/>
              <a:buChar char="§"/>
            </a:pPr>
            <a:r>
              <a:rPr lang="de-AT" dirty="0">
                <a:solidFill>
                  <a:schemeClr val="tx1"/>
                </a:solidFill>
                <a:latin typeface="Arial" panose="020B0604020202020204" pitchFamily="34" charset="0"/>
                <a:cs typeface="Arial" panose="020B0604020202020204" pitchFamily="34" charset="0"/>
              </a:rPr>
              <a:t>Terminal-zu-Terminal-Verkehr</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längere Transportdauer</a:t>
            </a:r>
          </a:p>
          <a:p>
            <a:pPr marL="285750" indent="-195263">
              <a:buFont typeface="Wingdings" panose="05000000000000000000" pitchFamily="2" charset="2"/>
              <a:buChar char="§"/>
            </a:pPr>
            <a:r>
              <a:rPr lang="de-AT" dirty="0" smtClean="0">
                <a:solidFill>
                  <a:schemeClr val="tx1"/>
                </a:solidFill>
                <a:latin typeface="Arial" panose="020B0604020202020204" pitchFamily="34" charset="0"/>
                <a:cs typeface="Arial" panose="020B0604020202020204" pitchFamily="34" charset="0"/>
              </a:rPr>
              <a:t>höhere Verpackungs-anforderungen</a:t>
            </a:r>
            <a:endParaRPr lang="de-AT" dirty="0">
              <a:solidFill>
                <a:schemeClr val="tx1"/>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22090" r="50000" b="30635"/>
          <a:stretch/>
        </p:blipFill>
        <p:spPr>
          <a:xfrm flipH="1">
            <a:off x="6516216" y="3026049"/>
            <a:ext cx="2232248" cy="1411063"/>
          </a:xfrm>
          <a:prstGeom prst="rect">
            <a:avLst/>
          </a:prstGeom>
        </p:spPr>
      </p:pic>
    </p:spTree>
    <p:extLst>
      <p:ext uri="{BB962C8B-B14F-4D97-AF65-F5344CB8AC3E}">
        <p14:creationId xmlns:p14="http://schemas.microsoft.com/office/powerpoint/2010/main" val="272992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Gerader Verbinder 26"/>
          <p:cNvCxnSpPr>
            <a:stCxn id="32" idx="6"/>
            <a:endCxn id="5" idx="2"/>
          </p:cNvCxnSpPr>
          <p:nvPr/>
        </p:nvCxnSpPr>
        <p:spPr>
          <a:xfrm flipV="1">
            <a:off x="1591034" y="3897052"/>
            <a:ext cx="1468798" cy="61698"/>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a:stCxn id="30" idx="4"/>
          </p:cNvCxnSpPr>
          <p:nvPr/>
        </p:nvCxnSpPr>
        <p:spPr>
          <a:xfrm flipH="1">
            <a:off x="4139952" y="2571305"/>
            <a:ext cx="439479" cy="86341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a:stCxn id="29" idx="2"/>
            <a:endCxn id="5" idx="6"/>
          </p:cNvCxnSpPr>
          <p:nvPr/>
        </p:nvCxnSpPr>
        <p:spPr>
          <a:xfrm flipH="1" flipV="1">
            <a:off x="5868144" y="3897052"/>
            <a:ext cx="1562014" cy="46643"/>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a:stCxn id="31" idx="0"/>
          </p:cNvCxnSpPr>
          <p:nvPr/>
        </p:nvCxnSpPr>
        <p:spPr>
          <a:xfrm flipV="1">
            <a:off x="4346220" y="4455539"/>
            <a:ext cx="178131" cy="967096"/>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a:stCxn id="9" idx="3"/>
          </p:cNvCxnSpPr>
          <p:nvPr/>
        </p:nvCxnSpPr>
        <p:spPr>
          <a:xfrm flipH="1">
            <a:off x="5669120" y="3247474"/>
            <a:ext cx="744867" cy="45982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flipV="1">
            <a:off x="5652120" y="4195970"/>
            <a:ext cx="453445" cy="259904"/>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a:stCxn id="1028" idx="7"/>
          </p:cNvCxnSpPr>
          <p:nvPr/>
        </p:nvCxnSpPr>
        <p:spPr>
          <a:xfrm flipV="1">
            <a:off x="2822411" y="4299299"/>
            <a:ext cx="597461" cy="31315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2699792" y="3284984"/>
            <a:ext cx="541949" cy="36004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AT" dirty="0" smtClean="0"/>
              <a:t>Die Straße als wichtiger Faktor für die Gesellschaft?</a:t>
            </a:r>
            <a:endParaRPr lang="de-AT" dirty="0"/>
          </a:p>
        </p:txBody>
      </p:sp>
      <p:grpSp>
        <p:nvGrpSpPr>
          <p:cNvPr id="7" name="Gruppieren 6"/>
          <p:cNvGrpSpPr/>
          <p:nvPr/>
        </p:nvGrpSpPr>
        <p:grpSpPr>
          <a:xfrm>
            <a:off x="3059832" y="2708920"/>
            <a:ext cx="2808312" cy="1872208"/>
            <a:chOff x="3059832" y="2564904"/>
            <a:chExt cx="2808312" cy="1872208"/>
          </a:xfrm>
        </p:grpSpPr>
        <p:sp>
          <p:nvSpPr>
            <p:cNvPr id="5" name="Ellipse 4"/>
            <p:cNvSpPr/>
            <p:nvPr/>
          </p:nvSpPr>
          <p:spPr>
            <a:xfrm>
              <a:off x="3059832" y="3140968"/>
              <a:ext cx="2808312" cy="1224136"/>
            </a:xfrm>
            <a:prstGeom prst="ellipse">
              <a:avLst/>
            </a:prstGeom>
            <a:solidFill>
              <a:srgbClr val="E7E6E6"/>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6" name="Grafik 5"/>
            <p:cNvPicPr/>
            <p:nvPr/>
          </p:nvPicPr>
          <p:blipFill rotWithShape="1">
            <a:blip r:embed="rId3" cstate="print">
              <a:extLst>
                <a:ext uri="{28A0092B-C50C-407E-A947-70E740481C1C}">
                  <a14:useLocalDpi xmlns:a14="http://schemas.microsoft.com/office/drawing/2010/main" val="0"/>
                </a:ext>
              </a:extLst>
            </a:blip>
            <a:srcRect l="25114" r="47828" b="26074"/>
            <a:stretch/>
          </p:blipFill>
          <p:spPr>
            <a:xfrm>
              <a:off x="3241741" y="2564904"/>
              <a:ext cx="2592288" cy="1872208"/>
            </a:xfrm>
            <a:prstGeom prst="rect">
              <a:avLst/>
            </a:prstGeom>
          </p:spPr>
        </p:pic>
      </p:grpSp>
      <p:pic>
        <p:nvPicPr>
          <p:cNvPr id="9" name="Grafik 8"/>
          <p:cNvPicPr>
            <a:picLocks noChangeAspect="1"/>
          </p:cNvPicPr>
          <p:nvPr/>
        </p:nvPicPr>
        <p:blipFill>
          <a:blip r:embed="rId4"/>
          <a:stretch>
            <a:fillRect/>
          </a:stretch>
        </p:blipFill>
        <p:spPr>
          <a:xfrm>
            <a:off x="6015938" y="1700808"/>
            <a:ext cx="2718048" cy="1812032"/>
          </a:xfrm>
          <a:prstGeom prst="ellipse">
            <a:avLst/>
          </a:prstGeom>
          <a:ln w="19050" cap="rnd">
            <a:solidFill>
              <a:srgbClr val="787878"/>
            </a:solidFill>
          </a:ln>
          <a:effectLst/>
          <a:scene3d>
            <a:camera prst="orthographicFront"/>
            <a:lightRig rig="contrasting" dir="t">
              <a:rot lat="0" lon="0" rev="3000000"/>
            </a:lightRig>
          </a:scene3d>
          <a:sp3d contourW="7620">
            <a:bevelT w="95250" h="31750"/>
            <a:contourClr>
              <a:srgbClr val="333333"/>
            </a:contourClr>
          </a:sp3d>
        </p:spPr>
      </p:pic>
      <p:pic>
        <p:nvPicPr>
          <p:cNvPr id="1028" name="Picture 4" descr="Bildergebnis für TAgeszeitung in österrei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379" y="4365104"/>
            <a:ext cx="2863362" cy="1688976"/>
          </a:xfrm>
          <a:prstGeom prst="ellipse">
            <a:avLst/>
          </a:prstGeom>
          <a:ln w="19050" cap="rnd">
            <a:solidFill>
              <a:srgbClr val="787878"/>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descr="Bildergebnis für briefe, pake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68" y="1637125"/>
            <a:ext cx="2585864" cy="1939398"/>
          </a:xfrm>
          <a:prstGeom prst="ellipse">
            <a:avLst/>
          </a:prstGeom>
          <a:ln w="19050" cap="rnd">
            <a:solidFill>
              <a:srgbClr val="787878"/>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2" name="Picture 8" descr="Bildergebnis für müllberg österrei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9700" y="4299299"/>
            <a:ext cx="3034308" cy="1820585"/>
          </a:xfrm>
          <a:prstGeom prst="ellipse">
            <a:avLst/>
          </a:prstGeom>
          <a:ln w="19050" cap="rnd">
            <a:solidFill>
              <a:srgbClr val="787878"/>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9" name="Ellipse 28"/>
          <p:cNvSpPr/>
          <p:nvPr/>
        </p:nvSpPr>
        <p:spPr>
          <a:xfrm>
            <a:off x="7430158" y="3576523"/>
            <a:ext cx="1446584" cy="734344"/>
          </a:xfrm>
          <a:prstGeom prst="ellipse">
            <a:avLst/>
          </a:prstGeom>
          <a:solidFill>
            <a:srgbClr val="787878"/>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500" b="1" dirty="0" smtClean="0">
                <a:latin typeface="Arial" panose="020B0604020202020204" pitchFamily="34" charset="0"/>
                <a:cs typeface="Arial" panose="020B0604020202020204" pitchFamily="34" charset="0"/>
              </a:rPr>
              <a:t>Unter-nehmen</a:t>
            </a:r>
            <a:endParaRPr lang="de-AT" sz="1500" b="1" dirty="0">
              <a:latin typeface="Arial" panose="020B0604020202020204" pitchFamily="34" charset="0"/>
              <a:cs typeface="Arial" panose="020B0604020202020204" pitchFamily="34" charset="0"/>
            </a:endParaRPr>
          </a:p>
        </p:txBody>
      </p:sp>
      <p:sp>
        <p:nvSpPr>
          <p:cNvPr id="30" name="Ellipse 29"/>
          <p:cNvSpPr/>
          <p:nvPr/>
        </p:nvSpPr>
        <p:spPr>
          <a:xfrm>
            <a:off x="3280019" y="1702779"/>
            <a:ext cx="2598823" cy="868526"/>
          </a:xfrm>
          <a:prstGeom prst="ellipse">
            <a:avLst/>
          </a:prstGeom>
          <a:solidFill>
            <a:srgbClr val="787878"/>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500" b="1" dirty="0" smtClean="0">
                <a:latin typeface="Arial" panose="020B0604020202020204" pitchFamily="34" charset="0"/>
                <a:cs typeface="Arial" panose="020B0604020202020204" pitchFamily="34" charset="0"/>
              </a:rPr>
              <a:t>andere Verkehrs-</a:t>
            </a:r>
            <a:br>
              <a:rPr lang="de-AT" sz="1500" b="1" dirty="0" smtClean="0">
                <a:latin typeface="Arial" panose="020B0604020202020204" pitchFamily="34" charset="0"/>
                <a:cs typeface="Arial" panose="020B0604020202020204" pitchFamily="34" charset="0"/>
              </a:rPr>
            </a:br>
            <a:r>
              <a:rPr lang="de-AT" sz="1500" b="1" dirty="0" smtClean="0">
                <a:latin typeface="Arial" panose="020B0604020202020204" pitchFamily="34" charset="0"/>
                <a:cs typeface="Arial" panose="020B0604020202020204" pitchFamily="34" charset="0"/>
              </a:rPr>
              <a:t>träger/mittel</a:t>
            </a:r>
            <a:endParaRPr lang="de-AT" sz="1500" b="1" dirty="0">
              <a:latin typeface="Arial" panose="020B0604020202020204" pitchFamily="34" charset="0"/>
              <a:cs typeface="Arial" panose="020B0604020202020204" pitchFamily="34" charset="0"/>
            </a:endParaRPr>
          </a:p>
        </p:txBody>
      </p:sp>
      <p:sp>
        <p:nvSpPr>
          <p:cNvPr id="31" name="Ellipse 30"/>
          <p:cNvSpPr/>
          <p:nvPr/>
        </p:nvSpPr>
        <p:spPr>
          <a:xfrm>
            <a:off x="3346527" y="5422635"/>
            <a:ext cx="1999385" cy="734344"/>
          </a:xfrm>
          <a:prstGeom prst="ellipse">
            <a:avLst/>
          </a:prstGeom>
          <a:solidFill>
            <a:srgbClr val="787878"/>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500" b="1" dirty="0">
                <a:latin typeface="Arial" panose="020B0604020202020204" pitchFamily="34" charset="0"/>
                <a:cs typeface="Arial" panose="020B0604020202020204" pitchFamily="34" charset="0"/>
              </a:rPr>
              <a:t>v</a:t>
            </a:r>
            <a:r>
              <a:rPr lang="de-AT" sz="1500" b="1" dirty="0" smtClean="0">
                <a:latin typeface="Arial" panose="020B0604020202020204" pitchFamily="34" charset="0"/>
                <a:cs typeface="Arial" panose="020B0604020202020204" pitchFamily="34" charset="0"/>
              </a:rPr>
              <a:t>erschiedene Faktoren</a:t>
            </a:r>
            <a:endParaRPr lang="de-AT" sz="1500" b="1" dirty="0">
              <a:latin typeface="Arial" panose="020B0604020202020204" pitchFamily="34" charset="0"/>
              <a:cs typeface="Arial" panose="020B0604020202020204" pitchFamily="34" charset="0"/>
            </a:endParaRPr>
          </a:p>
        </p:txBody>
      </p:sp>
      <p:sp>
        <p:nvSpPr>
          <p:cNvPr id="32" name="Ellipse 31"/>
          <p:cNvSpPr/>
          <p:nvPr/>
        </p:nvSpPr>
        <p:spPr>
          <a:xfrm>
            <a:off x="144450" y="3591578"/>
            <a:ext cx="1446584" cy="734344"/>
          </a:xfrm>
          <a:prstGeom prst="ellipse">
            <a:avLst/>
          </a:prstGeom>
          <a:solidFill>
            <a:srgbClr val="787878"/>
          </a:solidFill>
          <a:ln w="28575">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500" b="1" dirty="0" smtClean="0">
                <a:latin typeface="Arial" panose="020B0604020202020204" pitchFamily="34" charset="0"/>
                <a:cs typeface="Arial" panose="020B0604020202020204" pitchFamily="34" charset="0"/>
              </a:rPr>
              <a:t>Medizin</a:t>
            </a:r>
            <a:endParaRPr lang="de-AT"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106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Gerader Verbinder 12"/>
          <p:cNvCxnSpPr>
            <a:endCxn id="6" idx="2"/>
          </p:cNvCxnSpPr>
          <p:nvPr/>
        </p:nvCxnSpPr>
        <p:spPr>
          <a:xfrm>
            <a:off x="2195736" y="2564904"/>
            <a:ext cx="0" cy="1763987"/>
          </a:xfrm>
          <a:prstGeom prst="line">
            <a:avLst/>
          </a:prstGeom>
          <a:ln w="762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a:stCxn id="4" idx="2"/>
            <a:endCxn id="11" idx="2"/>
          </p:cNvCxnSpPr>
          <p:nvPr/>
        </p:nvCxnSpPr>
        <p:spPr>
          <a:xfrm flipH="1">
            <a:off x="4529368" y="2564904"/>
            <a:ext cx="1" cy="1763987"/>
          </a:xfrm>
          <a:prstGeom prst="line">
            <a:avLst/>
          </a:prstGeom>
          <a:ln w="76200">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a:stCxn id="12" idx="2"/>
          </p:cNvCxnSpPr>
          <p:nvPr/>
        </p:nvCxnSpPr>
        <p:spPr>
          <a:xfrm flipV="1">
            <a:off x="6863001" y="2564904"/>
            <a:ext cx="0" cy="1763987"/>
          </a:xfrm>
          <a:prstGeom prst="line">
            <a:avLst/>
          </a:prstGeom>
          <a:ln w="76200">
            <a:solidFill>
              <a:srgbClr val="787878"/>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de-AT" dirty="0" smtClean="0"/>
              <a:t>Das Straßennetz …</a:t>
            </a:r>
            <a:endParaRPr lang="de-AT" dirty="0"/>
          </a:p>
        </p:txBody>
      </p:sp>
      <p:sp>
        <p:nvSpPr>
          <p:cNvPr id="4" name="Abgerundetes Rechteck 3"/>
          <p:cNvSpPr/>
          <p:nvPr/>
        </p:nvSpPr>
        <p:spPr>
          <a:xfrm>
            <a:off x="1187624" y="1772816"/>
            <a:ext cx="6683489" cy="792088"/>
          </a:xfrm>
          <a:prstGeom prst="roundRect">
            <a:avLst>
              <a:gd name="adj" fmla="val 10227"/>
            </a:avLst>
          </a:prstGeom>
          <a:solidFill>
            <a:srgbClr val="787878"/>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000" b="1" dirty="0" smtClean="0">
                <a:solidFill>
                  <a:schemeClr val="bg1"/>
                </a:solidFill>
                <a:latin typeface="Arial" panose="020B0604020202020204" pitchFamily="34" charset="0"/>
                <a:cs typeface="Arial" panose="020B0604020202020204" pitchFamily="34" charset="0"/>
              </a:rPr>
              <a:t>Einteilung nach Kummer</a:t>
            </a:r>
            <a:endParaRPr lang="de-AT" b="1" dirty="0">
              <a:solidFill>
                <a:schemeClr val="bg1"/>
              </a:solidFill>
              <a:latin typeface="Arial" panose="020B0604020202020204" pitchFamily="34" charset="0"/>
              <a:cs typeface="Arial" panose="020B0604020202020204" pitchFamily="34" charset="0"/>
            </a:endParaRPr>
          </a:p>
        </p:txBody>
      </p:sp>
      <p:sp>
        <p:nvSpPr>
          <p:cNvPr id="6" name="Abgerundetes Rechteck 5"/>
          <p:cNvSpPr/>
          <p:nvPr/>
        </p:nvSpPr>
        <p:spPr>
          <a:xfrm>
            <a:off x="1187624" y="3508305"/>
            <a:ext cx="2016224" cy="820586"/>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smtClean="0">
                <a:solidFill>
                  <a:schemeClr val="tx1"/>
                </a:solidFill>
                <a:latin typeface="Arial" panose="020B0604020202020204" pitchFamily="34" charset="0"/>
                <a:cs typeface="Arial" panose="020B0604020202020204" pitchFamily="34" charset="0"/>
              </a:rPr>
              <a:t>z.B. Autobahnen, Schnellstraßen</a:t>
            </a:r>
            <a:endParaRPr lang="de-AT" sz="1200" dirty="0">
              <a:solidFill>
                <a:schemeClr val="tx1"/>
              </a:solidFill>
              <a:latin typeface="Arial" panose="020B0604020202020204" pitchFamily="34" charset="0"/>
              <a:cs typeface="Arial" panose="020B0604020202020204" pitchFamily="34" charset="0"/>
            </a:endParaRPr>
          </a:p>
        </p:txBody>
      </p:sp>
      <p:sp>
        <p:nvSpPr>
          <p:cNvPr id="8" name="Abgerundetes Rechteck 7"/>
          <p:cNvSpPr/>
          <p:nvPr/>
        </p:nvSpPr>
        <p:spPr>
          <a:xfrm>
            <a:off x="1187624" y="2694671"/>
            <a:ext cx="2016224" cy="72008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rgbClr val="787878"/>
                </a:solidFill>
                <a:latin typeface="Arial" panose="020B0604020202020204" pitchFamily="34" charset="0"/>
                <a:cs typeface="Arial" panose="020B0604020202020204" pitchFamily="34" charset="0"/>
              </a:rPr>
              <a:t>primäres Straßennetz</a:t>
            </a:r>
          </a:p>
        </p:txBody>
      </p:sp>
      <p:sp>
        <p:nvSpPr>
          <p:cNvPr id="9" name="Abgerundetes Rechteck 8"/>
          <p:cNvSpPr/>
          <p:nvPr/>
        </p:nvSpPr>
        <p:spPr>
          <a:xfrm>
            <a:off x="5854889" y="2694671"/>
            <a:ext cx="2016224" cy="72008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rgbClr val="787878"/>
                </a:solidFill>
                <a:latin typeface="Arial" panose="020B0604020202020204" pitchFamily="34" charset="0"/>
                <a:cs typeface="Arial" panose="020B0604020202020204" pitchFamily="34" charset="0"/>
              </a:rPr>
              <a:t>tertiäres Straßennetz</a:t>
            </a:r>
          </a:p>
        </p:txBody>
      </p:sp>
      <p:sp>
        <p:nvSpPr>
          <p:cNvPr id="10" name="Abgerundetes Rechteck 9"/>
          <p:cNvSpPr/>
          <p:nvPr/>
        </p:nvSpPr>
        <p:spPr>
          <a:xfrm>
            <a:off x="3521256" y="2694671"/>
            <a:ext cx="2016224" cy="720080"/>
          </a:xfrm>
          <a:prstGeom prst="roundRect">
            <a:avLst>
              <a:gd name="adj" fmla="val 10227"/>
            </a:avLst>
          </a:prstGeom>
          <a:solidFill>
            <a:schemeClr val="bg1"/>
          </a:solidFill>
          <a:ln>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600" b="1" dirty="0" smtClean="0">
                <a:solidFill>
                  <a:srgbClr val="787878"/>
                </a:solidFill>
                <a:latin typeface="Arial" panose="020B0604020202020204" pitchFamily="34" charset="0"/>
                <a:cs typeface="Arial" panose="020B0604020202020204" pitchFamily="34" charset="0"/>
              </a:rPr>
              <a:t>sekundäres Straßennetz</a:t>
            </a:r>
          </a:p>
        </p:txBody>
      </p:sp>
      <p:sp>
        <p:nvSpPr>
          <p:cNvPr id="11" name="Abgerundetes Rechteck 10"/>
          <p:cNvSpPr/>
          <p:nvPr/>
        </p:nvSpPr>
        <p:spPr>
          <a:xfrm>
            <a:off x="3521256" y="3508305"/>
            <a:ext cx="2016224" cy="820586"/>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smtClean="0">
                <a:solidFill>
                  <a:schemeClr val="tx1"/>
                </a:solidFill>
                <a:latin typeface="Arial" panose="020B0604020202020204" pitchFamily="34" charset="0"/>
                <a:cs typeface="Arial" panose="020B0604020202020204" pitchFamily="34" charset="0"/>
              </a:rPr>
              <a:t>z.B. Bundesstraßen, Landstraßen</a:t>
            </a:r>
            <a:endParaRPr lang="de-AT" sz="1200" dirty="0">
              <a:solidFill>
                <a:schemeClr val="tx1"/>
              </a:solidFill>
              <a:latin typeface="Arial" panose="020B0604020202020204" pitchFamily="34" charset="0"/>
              <a:cs typeface="Arial" panose="020B0604020202020204" pitchFamily="34" charset="0"/>
            </a:endParaRPr>
          </a:p>
        </p:txBody>
      </p:sp>
      <p:sp>
        <p:nvSpPr>
          <p:cNvPr id="12" name="Abgerundetes Rechteck 11"/>
          <p:cNvSpPr/>
          <p:nvPr/>
        </p:nvSpPr>
        <p:spPr>
          <a:xfrm>
            <a:off x="5854889" y="3508305"/>
            <a:ext cx="2016224" cy="820586"/>
          </a:xfrm>
          <a:prstGeom prst="roundRect">
            <a:avLst>
              <a:gd name="adj" fmla="val 7321"/>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400" dirty="0" smtClean="0">
                <a:solidFill>
                  <a:schemeClr val="tx1"/>
                </a:solidFill>
                <a:latin typeface="Arial" panose="020B0604020202020204" pitchFamily="34" charset="0"/>
                <a:cs typeface="Arial" panose="020B0604020202020204" pitchFamily="34" charset="0"/>
              </a:rPr>
              <a:t>z.B. Gemeindestraßen</a:t>
            </a:r>
            <a:endParaRPr lang="de-AT" sz="1200" dirty="0">
              <a:solidFill>
                <a:schemeClr val="tx1"/>
              </a:solidFill>
              <a:latin typeface="Arial" panose="020B0604020202020204" pitchFamily="34" charset="0"/>
              <a:cs typeface="Arial" panose="020B0604020202020204" pitchFamily="34" charset="0"/>
            </a:endParaRPr>
          </a:p>
        </p:txBody>
      </p:sp>
      <p:graphicFrame>
        <p:nvGraphicFramePr>
          <p:cNvPr id="19" name="Tabelle 18"/>
          <p:cNvGraphicFramePr>
            <a:graphicFrameLocks noGrp="1"/>
          </p:cNvGraphicFramePr>
          <p:nvPr>
            <p:extLst>
              <p:ext uri="{D42A27DB-BD31-4B8C-83A1-F6EECF244321}">
                <p14:modId xmlns:p14="http://schemas.microsoft.com/office/powerpoint/2010/main" val="3687514440"/>
              </p:ext>
            </p:extLst>
          </p:nvPr>
        </p:nvGraphicFramePr>
        <p:xfrm>
          <a:off x="2045092" y="4581128"/>
          <a:ext cx="5053815" cy="1483360"/>
        </p:xfrm>
        <a:graphic>
          <a:graphicData uri="http://schemas.openxmlformats.org/drawingml/2006/table">
            <a:tbl>
              <a:tblPr>
                <a:tableStyleId>{5C22544A-7EE6-4342-B048-85BDC9FD1C3A}</a:tableStyleId>
              </a:tblPr>
              <a:tblGrid>
                <a:gridCol w="2736304"/>
                <a:gridCol w="2317511"/>
              </a:tblGrid>
              <a:tr h="370840">
                <a:tc>
                  <a:txBody>
                    <a:bodyPr/>
                    <a:lstStyle/>
                    <a:p>
                      <a:pPr marL="0" indent="0"/>
                      <a:r>
                        <a:rPr lang="de-AT" sz="1600" b="1" dirty="0" smtClean="0">
                          <a:latin typeface="Arial" panose="020B0604020202020204" pitchFamily="34" charset="0"/>
                          <a:cs typeface="Arial" panose="020B0604020202020204" pitchFamily="34" charset="0"/>
                        </a:rPr>
                        <a:t>Kategorie</a:t>
                      </a:r>
                      <a:endParaRPr lang="de-AT"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ctr"/>
                      <a:r>
                        <a:rPr lang="de-AT" sz="1600" b="1" dirty="0" smtClean="0">
                          <a:latin typeface="Arial" panose="020B0604020202020204" pitchFamily="34" charset="0"/>
                          <a:cs typeface="Arial" panose="020B0604020202020204" pitchFamily="34" charset="0"/>
                        </a:rPr>
                        <a:t>Netzlänge AT (2011)</a:t>
                      </a:r>
                      <a:endParaRPr lang="de-AT" sz="16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r>
              <a:tr h="370840">
                <a:tc>
                  <a:txBody>
                    <a:bodyPr/>
                    <a:lstStyle/>
                    <a:p>
                      <a:r>
                        <a:rPr lang="de-AT" sz="1600" dirty="0" smtClean="0">
                          <a:latin typeface="Arial" panose="020B0604020202020204" pitchFamily="34" charset="0"/>
                          <a:cs typeface="Arial" panose="020B0604020202020204" pitchFamily="34" charset="0"/>
                        </a:rPr>
                        <a:t>primäres</a:t>
                      </a:r>
                      <a:r>
                        <a:rPr lang="de-AT" sz="1600" baseline="0" dirty="0" smtClean="0">
                          <a:latin typeface="Arial" panose="020B0604020202020204" pitchFamily="34" charset="0"/>
                          <a:cs typeface="Arial" panose="020B0604020202020204" pitchFamily="34" charset="0"/>
                        </a:rPr>
                        <a:t> Straßennetz</a:t>
                      </a:r>
                      <a:endParaRPr lang="de-AT"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AT" sz="1600" dirty="0" smtClean="0">
                          <a:latin typeface="Arial" panose="020B0604020202020204" pitchFamily="34" charset="0"/>
                          <a:cs typeface="Arial" panose="020B0604020202020204" pitchFamily="34" charset="0"/>
                        </a:rPr>
                        <a:t>2.180 km</a:t>
                      </a:r>
                      <a:endParaRPr lang="de-AT"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AT" sz="1600" dirty="0" smtClean="0">
                          <a:latin typeface="Arial" panose="020B0604020202020204" pitchFamily="34" charset="0"/>
                          <a:cs typeface="Arial" panose="020B0604020202020204" pitchFamily="34" charset="0"/>
                        </a:rPr>
                        <a:t>sekundäres Straßennetz</a:t>
                      </a:r>
                      <a:endParaRPr lang="de-AT"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AT" sz="1600" dirty="0" smtClean="0">
                          <a:latin typeface="Arial" panose="020B0604020202020204" pitchFamily="34" charset="0"/>
                          <a:cs typeface="Arial" panose="020B0604020202020204" pitchFamily="34" charset="0"/>
                        </a:rPr>
                        <a:t>33.660 km</a:t>
                      </a:r>
                      <a:endParaRPr lang="de-AT"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de-AT" sz="1600" dirty="0" smtClean="0">
                          <a:latin typeface="Arial" panose="020B0604020202020204" pitchFamily="34" charset="0"/>
                          <a:cs typeface="Arial" panose="020B0604020202020204" pitchFamily="34" charset="0"/>
                        </a:rPr>
                        <a:t>tertiäres</a:t>
                      </a:r>
                      <a:r>
                        <a:rPr lang="de-AT" sz="1600" baseline="0" dirty="0" smtClean="0">
                          <a:latin typeface="Arial" panose="020B0604020202020204" pitchFamily="34" charset="0"/>
                          <a:cs typeface="Arial" panose="020B0604020202020204" pitchFamily="34" charset="0"/>
                        </a:rPr>
                        <a:t> Straßennetz</a:t>
                      </a:r>
                      <a:endParaRPr lang="de-AT"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AT" sz="1600" dirty="0" smtClean="0">
                          <a:latin typeface="Arial" panose="020B0604020202020204" pitchFamily="34" charset="0"/>
                          <a:cs typeface="Arial" panose="020B0604020202020204" pitchFamily="34" charset="0"/>
                        </a:rPr>
                        <a:t>88.670 km</a:t>
                      </a:r>
                      <a:endParaRPr lang="de-AT"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7558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Hochrangiges Straßennetz in Österreich</a:t>
            </a:r>
            <a:endParaRPr lang="de-AT" dirty="0"/>
          </a:p>
        </p:txBody>
      </p:sp>
      <p:pic>
        <p:nvPicPr>
          <p:cNvPr id="5" name="Picture 4" descr="http://www.asfinag.at/documents/10180/10045254/Infografik+Infrastrukturprogramm+2016_700+x+500/5fbffec8-be41-4a45-8227-2e1bba783537?t=1455634447017"/>
          <p:cNvPicPr>
            <a:picLocks noChangeAspect="1" noChangeArrowheads="1"/>
          </p:cNvPicPr>
          <p:nvPr/>
        </p:nvPicPr>
        <p:blipFill rotWithShape="1">
          <a:blip r:embed="rId3">
            <a:extLst>
              <a:ext uri="{28A0092B-C50C-407E-A947-70E740481C1C}">
                <a14:useLocalDpi xmlns:a14="http://schemas.microsoft.com/office/drawing/2010/main" val="0"/>
              </a:ext>
            </a:extLst>
          </a:blip>
          <a:srcRect t="14413" b="18767"/>
          <a:stretch/>
        </p:blipFill>
        <p:spPr bwMode="auto">
          <a:xfrm>
            <a:off x="527741" y="1628800"/>
            <a:ext cx="7599848" cy="418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542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Straßennetzdichte in Europa</a:t>
            </a:r>
            <a:endParaRPr lang="de-AT" dirty="0"/>
          </a:p>
        </p:txBody>
      </p:sp>
      <p:pic>
        <p:nvPicPr>
          <p:cNvPr id="2050" name="Picture 2" descr="http://ec.europa.eu/eurostat/statistics-explained/images/f/f6/Motorway_density_%28km1000_km%C2%B2%29%2C_by_NUTS_2_regions%2C_20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72" b="15781"/>
          <a:stretch/>
        </p:blipFill>
        <p:spPr bwMode="auto">
          <a:xfrm>
            <a:off x="561436" y="1531550"/>
            <a:ext cx="5254030" cy="4764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c.europa.eu/eurostat/statistics-explained/images/f/f6/Motorway_density_%28km1000_km%C2%B2%29%2C_by_NUTS_2_regions%2C_20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83781"/>
          <a:stretch/>
        </p:blipFill>
        <p:spPr bwMode="auto">
          <a:xfrm>
            <a:off x="5815466" y="5362558"/>
            <a:ext cx="2627015" cy="9339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ec.europa.eu/eurostat/statistics-explained/images/f/f6/Motorway_density_%28km1000_km%C2%B2%29%2C_by_NUTS_2_regions%2C_20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781" r="78446"/>
          <a:stretch/>
        </p:blipFill>
        <p:spPr bwMode="auto">
          <a:xfrm>
            <a:off x="5815466" y="1628800"/>
            <a:ext cx="1132475" cy="933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30337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2791</Words>
  <Application>Microsoft Office PowerPoint</Application>
  <PresentationFormat>Bildschirmpräsentation (4:3)</PresentationFormat>
  <Paragraphs>236</Paragraphs>
  <Slides>18</Slides>
  <Notes>14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Arial</vt:lpstr>
      <vt:lpstr>Calibri</vt:lpstr>
      <vt:lpstr>Wingdings</vt:lpstr>
      <vt:lpstr>Larissa</vt:lpstr>
      <vt:lpstr>Der Straßenverkehr</vt:lpstr>
      <vt:lpstr>Einstieg</vt:lpstr>
      <vt:lpstr>Agenda</vt:lpstr>
      <vt:lpstr>Charakteristika des Straßenverkehrs</vt:lpstr>
      <vt:lpstr>Der Straßenverkehr &amp; seine Konkurrenz …</vt:lpstr>
      <vt:lpstr>Die Straße als wichtiger Faktor für die Gesellschaft?</vt:lpstr>
      <vt:lpstr>Das Straßennetz …</vt:lpstr>
      <vt:lpstr>Hochrangiges Straßennetz in Österreich</vt:lpstr>
      <vt:lpstr>Straßennetzdichte in Europa</vt:lpstr>
      <vt:lpstr>Verkehrsmittel der Straße allgemeine Klassifizierung nach Kummer</vt:lpstr>
      <vt:lpstr>Verkehrsmittel der Straße Fokus: Güterkraftfahrzeuge</vt:lpstr>
      <vt:lpstr>Güterkraftfahrzeuge häufige Lastkraftversion im täglichen Einsatz</vt:lpstr>
      <vt:lpstr>Lade- und Transporteinheiten im Straßenverkehr</vt:lpstr>
      <vt:lpstr>Agenda</vt:lpstr>
      <vt:lpstr>Kalkulation im Straßengüterverkehr</vt:lpstr>
      <vt:lpstr>Kurzüberblick Das österreichische Mautsystem</vt:lpstr>
      <vt:lpstr>Tarifüberblick - System „GO Maut“</vt:lpstr>
      <vt:lpstr>Zusatzinformation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dc:creator>
  <cp:lastModifiedBy>Eitler</cp:lastModifiedBy>
  <cp:revision>531</cp:revision>
  <dcterms:created xsi:type="dcterms:W3CDTF">2016-05-26T13:35:26Z</dcterms:created>
  <dcterms:modified xsi:type="dcterms:W3CDTF">2017-02-11T20:22:40Z</dcterms:modified>
</cp:coreProperties>
</file>