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39"/>
  </p:notesMasterIdLst>
  <p:handoutMasterIdLst>
    <p:handoutMasterId r:id="rId40"/>
  </p:handoutMasterIdLst>
  <p:sldIdLst>
    <p:sldId id="309" r:id="rId2"/>
    <p:sldId id="312" r:id="rId3"/>
    <p:sldId id="313" r:id="rId4"/>
    <p:sldId id="584" r:id="rId5"/>
    <p:sldId id="573" r:id="rId6"/>
    <p:sldId id="625" r:id="rId7"/>
    <p:sldId id="626" r:id="rId8"/>
    <p:sldId id="596" r:id="rId9"/>
    <p:sldId id="577" r:id="rId10"/>
    <p:sldId id="578" r:id="rId11"/>
    <p:sldId id="566" r:id="rId12"/>
    <p:sldId id="611" r:id="rId13"/>
    <p:sldId id="576" r:id="rId14"/>
    <p:sldId id="642" r:id="rId15"/>
    <p:sldId id="613" r:id="rId16"/>
    <p:sldId id="583" r:id="rId17"/>
    <p:sldId id="627" r:id="rId18"/>
    <p:sldId id="628" r:id="rId19"/>
    <p:sldId id="629" r:id="rId20"/>
    <p:sldId id="630" r:id="rId21"/>
    <p:sldId id="631" r:id="rId22"/>
    <p:sldId id="634" r:id="rId23"/>
    <p:sldId id="261" r:id="rId24"/>
    <p:sldId id="258" r:id="rId25"/>
    <p:sldId id="263" r:id="rId26"/>
    <p:sldId id="264" r:id="rId27"/>
    <p:sldId id="633" r:id="rId28"/>
    <p:sldId id="635" r:id="rId29"/>
    <p:sldId id="636" r:id="rId30"/>
    <p:sldId id="637" r:id="rId31"/>
    <p:sldId id="638" r:id="rId32"/>
    <p:sldId id="639" r:id="rId33"/>
    <p:sldId id="640" r:id="rId34"/>
    <p:sldId id="641" r:id="rId35"/>
    <p:sldId id="643" r:id="rId36"/>
    <p:sldId id="647" r:id="rId37"/>
    <p:sldId id="645" r:id="rId38"/>
  </p:sldIdLst>
  <p:sldSz cx="9144000" cy="6858000" type="screen4x3"/>
  <p:notesSz cx="6808788" cy="9940925"/>
  <p:defaultTextStyle>
    <a:defPPr>
      <a:defRPr lang="de-DE"/>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73" userDrawn="1">
          <p15:clr>
            <a:srgbClr val="A4A3A4"/>
          </p15:clr>
        </p15:guide>
        <p15:guide id="2" pos="1993" userDrawn="1">
          <p15:clr>
            <a:srgbClr val="A4A3A4"/>
          </p15:clr>
        </p15:guide>
        <p15:guide id="3" orient="horz" pos="3065" userDrawn="1">
          <p15:clr>
            <a:srgbClr val="A4A3A4"/>
          </p15:clr>
        </p15:guide>
        <p15:guide id="4" pos="2082" userDrawn="1">
          <p15:clr>
            <a:srgbClr val="A4A3A4"/>
          </p15:clr>
        </p15:guide>
        <p15:guide id="5" pos="1992" userDrawn="1">
          <p15:clr>
            <a:srgbClr val="A4A3A4"/>
          </p15:clr>
        </p15:guide>
        <p15:guide id="6" pos="2081" userDrawn="1">
          <p15:clr>
            <a:srgbClr val="A4A3A4"/>
          </p15:clr>
        </p15:guide>
        <p15:guide id="7" orient="horz" pos="3037" userDrawn="1">
          <p15:clr>
            <a:srgbClr val="A4A3A4"/>
          </p15:clr>
        </p15:guide>
        <p15:guide id="8" orient="horz" pos="3131" userDrawn="1">
          <p15:clr>
            <a:srgbClr val="A4A3A4"/>
          </p15:clr>
        </p15:guide>
        <p15:guide id="9" pos="2054" userDrawn="1">
          <p15:clr>
            <a:srgbClr val="A4A3A4"/>
          </p15:clr>
        </p15:guide>
        <p15:guide id="10" pos="2146" userDrawn="1">
          <p15:clr>
            <a:srgbClr val="A4A3A4"/>
          </p15:clr>
        </p15:guide>
        <p15:guide id="11" pos="2053" userDrawn="1">
          <p15:clr>
            <a:srgbClr val="A4A3A4"/>
          </p15:clr>
        </p15:guide>
        <p15:guide id="1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16B"/>
    <a:srgbClr val="008000"/>
    <a:srgbClr val="1F3B5F"/>
    <a:srgbClr val="CCECFF"/>
    <a:srgbClr val="00AAF5"/>
    <a:srgbClr val="CC008E"/>
    <a:srgbClr val="023670"/>
    <a:srgbClr val="00AA91"/>
    <a:srgbClr val="1E0E1E"/>
    <a:srgbClr val="1F3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1" autoAdjust="0"/>
    <p:restoredTop sz="77328" autoAdjust="0"/>
  </p:normalViewPr>
  <p:slideViewPr>
    <p:cSldViewPr>
      <p:cViewPr varScale="1">
        <p:scale>
          <a:sx n="85" d="100"/>
          <a:sy n="85" d="100"/>
        </p:scale>
        <p:origin x="2396"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42" y="-96"/>
      </p:cViewPr>
      <p:guideLst>
        <p:guide orient="horz" pos="2973"/>
        <p:guide pos="1993"/>
        <p:guide orient="horz" pos="3065"/>
        <p:guide pos="2082"/>
        <p:guide pos="1992"/>
        <p:guide pos="2081"/>
        <p:guide orient="horz" pos="3037"/>
        <p:guide orient="horz" pos="3131"/>
        <p:guide pos="2054"/>
        <p:guide pos="2146"/>
        <p:guide pos="2053"/>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rtlCol="0"/>
        <a:lstStyle/>
        <a:p>
          <a:pPr rtl="0"/>
          <a:endParaRPr lang="de-DE"/>
        </a:p>
      </dgm:t>
    </dgm:pt>
    <dgm:pt modelId="{751605F6-31DF-4E1E-AD67-19FD5C110A50}">
      <dgm:prSet custT="1"/>
      <dgm:spPr/>
      <dgm:t>
        <a:bodyPr rtlCol="0"/>
        <a:lstStyle/>
        <a:p>
          <a:pPr rtl="0"/>
          <a:r>
            <a:rPr lang="en-gb" sz="2400" noProof="0" dirty="0">
              <a:solidFill>
                <a:schemeClr val="tx1">
                  <a:lumMod val="75000"/>
                  <a:lumOff val="25000"/>
                </a:schemeClr>
              </a:solidFill>
            </a:rPr>
            <a:t>Case Study</a:t>
          </a:r>
        </a:p>
      </dgm:t>
    </dgm:pt>
    <dgm:pt modelId="{4F5A3B64-3F09-4208-AE30-AE3A985B6581}" type="parTrans" cxnId="{00CD82B3-8A03-4A7E-AB7B-A12EC353989B}">
      <dgm:prSet/>
      <dgm:spPr/>
      <dgm:t>
        <a:bodyPr rtlCol="0"/>
        <a:lstStyle/>
        <a:p>
          <a:pPr rtl="0"/>
          <a:endParaRPr lang="en-US"/>
        </a:p>
      </dgm:t>
    </dgm:pt>
    <dgm:pt modelId="{C275D667-1342-4DA5-BDDB-C9B7450E643B}" type="sibTrans" cxnId="{00CD82B3-8A03-4A7E-AB7B-A12EC353989B}">
      <dgm:prSet/>
      <dgm:spPr/>
      <dgm:t>
        <a:bodyPr rtlCol="0"/>
        <a:lstStyle/>
        <a:p>
          <a:pPr rtl="0"/>
          <a:endParaRPr lang="en-US"/>
        </a:p>
      </dgm:t>
    </dgm:pt>
    <dgm:pt modelId="{F51B0818-452E-4A31-A82D-85BFB8B87811}">
      <dgm:prSet custT="1"/>
      <dgm:spPr/>
      <dgm:t>
        <a:bodyPr rtlCol="0"/>
        <a:lstStyle/>
        <a:p>
          <a:pPr rtl="0"/>
          <a:r>
            <a:rPr lang="en-gb" sz="2400" noProof="0" dirty="0">
              <a:solidFill>
                <a:schemeClr val="tx1">
                  <a:lumMod val="75000"/>
                  <a:lumOff val="25000"/>
                </a:schemeClr>
              </a:solidFill>
            </a:rPr>
            <a:t>Sustainability in transport and SCM</a:t>
          </a:r>
        </a:p>
      </dgm:t>
    </dgm:pt>
    <dgm:pt modelId="{D49EC558-1A1B-479D-AA4B-0EF7C10B322F}" type="parTrans" cxnId="{52373375-B496-4285-8F24-1F445456E04B}">
      <dgm:prSet/>
      <dgm:spPr/>
      <dgm:t>
        <a:bodyPr rtlCol="0"/>
        <a:lstStyle/>
        <a:p>
          <a:pPr rtl="0"/>
          <a:endParaRPr lang="en-GB"/>
        </a:p>
      </dgm:t>
    </dgm:pt>
    <dgm:pt modelId="{90475EF7-AA09-463E-9BB9-1E4C0A6FF338}" type="sibTrans" cxnId="{52373375-B496-4285-8F24-1F445456E04B}">
      <dgm:prSet/>
      <dgm:spPr/>
      <dgm:t>
        <a:bodyPr rtlCol="0"/>
        <a:lstStyle/>
        <a:p>
          <a:pPr rtl="0"/>
          <a:endParaRPr lang="en-GB"/>
        </a:p>
      </dgm:t>
    </dgm:pt>
    <dgm:pt modelId="{A891EF75-9CC5-4524-BC8F-7DE5EFCDE641}">
      <dgm:prSet custT="1"/>
      <dgm:spPr/>
      <dgm:t>
        <a:bodyPr rtlCol="0"/>
        <a:lstStyle/>
        <a:p>
          <a:pPr rtl="0"/>
          <a:r>
            <a:rPr lang="en-gb" sz="2400" noProof="0" dirty="0">
              <a:solidFill>
                <a:schemeClr val="tx1">
                  <a:lumMod val="75000"/>
                  <a:lumOff val="25000"/>
                </a:schemeClr>
              </a:solidFill>
            </a:rPr>
            <a:t>Modal Split and Modal Shift</a:t>
          </a:r>
        </a:p>
      </dgm:t>
    </dgm:pt>
    <dgm:pt modelId="{4863EFD5-6729-411C-A4F5-1C71C2368B25}" type="parTrans" cxnId="{6CEBBD06-556D-4059-BEC9-042A8DE53AFE}">
      <dgm:prSet/>
      <dgm:spPr/>
      <dgm:t>
        <a:bodyPr rtlCol="0"/>
        <a:lstStyle/>
        <a:p>
          <a:pPr rtl="0"/>
          <a:endParaRPr lang="en-GB"/>
        </a:p>
      </dgm:t>
    </dgm:pt>
    <dgm:pt modelId="{648284FC-DAED-4D30-ACA4-2527F68B94F2}" type="sibTrans" cxnId="{6CEBBD06-556D-4059-BEC9-042A8DE53AFE}">
      <dgm:prSet/>
      <dgm:spPr/>
      <dgm:t>
        <a:bodyPr rtlCol="0"/>
        <a:lstStyle/>
        <a:p>
          <a:pPr rtl="0"/>
          <a:endParaRPr lang="en-GB"/>
        </a:p>
      </dgm:t>
    </dgm:pt>
    <dgm:pt modelId="{9C7A0AB8-0F73-48ED-82B2-A036FC63C785}">
      <dgm:prSet custT="1"/>
      <dgm:spPr/>
      <dgm:t>
        <a:bodyPr rtlCol="0"/>
        <a:lstStyle/>
        <a:p>
          <a:pPr rtl="0"/>
          <a:r>
            <a:rPr lang="en-gb" sz="2400" noProof="0" dirty="0">
              <a:solidFill>
                <a:schemeClr val="tx1">
                  <a:lumMod val="75000"/>
                  <a:lumOff val="25000"/>
                </a:schemeClr>
              </a:solidFill>
            </a:rPr>
            <a:t>Transport modes</a:t>
          </a:r>
        </a:p>
      </dgm:t>
    </dgm:pt>
    <dgm:pt modelId="{20CF6C5B-E756-4330-B45E-6910F3408BFD}" type="parTrans" cxnId="{2E6F3A70-16EE-41F5-8008-AB7CA9FF909B}">
      <dgm:prSet/>
      <dgm:spPr/>
      <dgm:t>
        <a:bodyPr rtlCol="0"/>
        <a:lstStyle/>
        <a:p>
          <a:pPr rtl="0"/>
          <a:endParaRPr lang="en-GB"/>
        </a:p>
      </dgm:t>
    </dgm:pt>
    <dgm:pt modelId="{7EF5DA5E-8B53-4232-A73A-8DBEC4D601AA}" type="sibTrans" cxnId="{2E6F3A70-16EE-41F5-8008-AB7CA9FF909B}">
      <dgm:prSet/>
      <dgm:spPr/>
      <dgm:t>
        <a:bodyPr rtlCol="0"/>
        <a:lstStyle/>
        <a:p>
          <a:pPr rtl="0"/>
          <a:endParaRPr lang="en-GB"/>
        </a:p>
      </dgm:t>
    </dgm:pt>
    <dgm:pt modelId="{C0403145-4B0E-4661-88EC-29E43197B407}">
      <dgm:prSet custT="1"/>
      <dgm:spPr/>
      <dgm:t>
        <a:bodyPr rtlCol="0"/>
        <a:lstStyle/>
        <a:p>
          <a:pPr rtl="0"/>
          <a:r>
            <a:rPr lang="en-gb" sz="2400" b="1" dirty="0">
              <a:solidFill>
                <a:schemeClr val="tx1">
                  <a:lumMod val="75000"/>
                  <a:lumOff val="25000"/>
                </a:schemeClr>
              </a:solidFill>
            </a:rPr>
            <a:t>Freight transport in general</a:t>
          </a:r>
          <a:endParaRPr lang="de-DE" sz="2400" b="1" noProof="0" dirty="0">
            <a:solidFill>
              <a:schemeClr val="tx1">
                <a:lumMod val="75000"/>
                <a:lumOff val="25000"/>
              </a:schemeClr>
            </a:solidFill>
          </a:endParaRPr>
        </a:p>
      </dgm:t>
    </dgm:pt>
    <dgm:pt modelId="{2559AE08-39E0-4137-91FB-BFAEB4C2BE39}" type="sibTrans" cxnId="{978085F8-7343-4021-A661-554AF6D366DE}">
      <dgm:prSet/>
      <dgm:spPr/>
      <dgm:t>
        <a:bodyPr rtlCol="0"/>
        <a:lstStyle/>
        <a:p>
          <a:pPr rtl="0"/>
          <a:endParaRPr lang="en-GB"/>
        </a:p>
      </dgm:t>
    </dgm:pt>
    <dgm:pt modelId="{73A7A1BD-7069-4094-AD65-B961F8BB87BF}" type="parTrans" cxnId="{978085F8-7343-4021-A661-554AF6D366DE}">
      <dgm:prSet/>
      <dgm:spPr/>
      <dgm:t>
        <a:bodyPr rtlCol="0"/>
        <a:lstStyle/>
        <a:p>
          <a:pPr rtl="0"/>
          <a:endParaRPr lang="en-GB"/>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5C34AD46-4F81-4FE0-9107-899FA035456E}" type="pres">
      <dgm:prSet presAssocID="{C0403145-4B0E-4661-88EC-29E43197B407}" presName="text_1" presStyleLbl="node1" presStyleIdx="0" presStyleCnt="5">
        <dgm:presLayoutVars>
          <dgm:bulletEnabled val="1"/>
        </dgm:presLayoutVars>
      </dgm:prSet>
      <dgm:spPr/>
    </dgm:pt>
    <dgm:pt modelId="{EB228FD7-A81E-4C72-B5D4-4FF154E63AEF}" type="pres">
      <dgm:prSet presAssocID="{C0403145-4B0E-4661-88EC-29E43197B407}" presName="accent_1" presStyleCnt="0"/>
      <dgm:spPr/>
    </dgm:pt>
    <dgm:pt modelId="{353760D2-E5BB-4308-B127-A053385FD751}" type="pres">
      <dgm:prSet presAssocID="{C0403145-4B0E-4661-88EC-29E43197B407}" presName="accentRepeatNode" presStyleLbl="solidFgAcc1" presStyleIdx="0" presStyleCnt="5"/>
      <dgm:spPr>
        <a:solidFill>
          <a:srgbClr val="1F3B5F"/>
        </a:solidFill>
      </dgm:spPr>
    </dgm:pt>
    <dgm:pt modelId="{E3DF5693-9B7B-4CC2-ABEB-5DF8E6B822D7}" type="pres">
      <dgm:prSet presAssocID="{9C7A0AB8-0F73-48ED-82B2-A036FC63C785}" presName="text_2" presStyleLbl="node1" presStyleIdx="1" presStyleCnt="5">
        <dgm:presLayoutVars>
          <dgm:bulletEnabled val="1"/>
        </dgm:presLayoutVars>
      </dgm:prSet>
      <dgm:spPr/>
    </dgm:pt>
    <dgm:pt modelId="{CED0301B-D530-4759-9AE4-0ED2F6916F64}" type="pres">
      <dgm:prSet presAssocID="{9C7A0AB8-0F73-48ED-82B2-A036FC63C785}" presName="accent_2" presStyleCnt="0"/>
      <dgm:spPr/>
    </dgm:pt>
    <dgm:pt modelId="{0CAD707C-CFED-4029-885D-BCED9EE6E379}" type="pres">
      <dgm:prSet presAssocID="{9C7A0AB8-0F73-48ED-82B2-A036FC63C785}" presName="accentRepeatNode" presStyleLbl="solidFgAcc1" presStyleIdx="1" presStyleCnt="5"/>
      <dgm:spPr/>
    </dgm:pt>
    <dgm:pt modelId="{4486AABC-A3C7-4D68-AB13-A1E97E375218}" type="pres">
      <dgm:prSet presAssocID="{A891EF75-9CC5-4524-BC8F-7DE5EFCDE641}" presName="text_3" presStyleLbl="node1" presStyleIdx="2" presStyleCnt="5">
        <dgm:presLayoutVars>
          <dgm:bulletEnabled val="1"/>
        </dgm:presLayoutVars>
      </dgm:prSet>
      <dgm:spPr/>
    </dgm:pt>
    <dgm:pt modelId="{358CB0F9-DD7E-44FB-BCEE-5E198771FCBA}" type="pres">
      <dgm:prSet presAssocID="{A891EF75-9CC5-4524-BC8F-7DE5EFCDE641}" presName="accent_3" presStyleCnt="0"/>
      <dgm:spPr/>
    </dgm:pt>
    <dgm:pt modelId="{68E3B2EA-25E6-4B47-9FAE-8813B1B7A920}" type="pres">
      <dgm:prSet presAssocID="{A891EF75-9CC5-4524-BC8F-7DE5EFCDE641}" presName="accentRepeatNode" presStyleLbl="solidFgAcc1" presStyleIdx="2" presStyleCnt="5"/>
      <dgm:spPr/>
    </dgm:pt>
    <dgm:pt modelId="{CD8EDBAA-837F-45C1-9A5A-F31A4C740815}" type="pres">
      <dgm:prSet presAssocID="{F51B0818-452E-4A31-A82D-85BFB8B87811}" presName="text_4" presStyleLbl="node1" presStyleIdx="3" presStyleCnt="5">
        <dgm:presLayoutVars>
          <dgm:bulletEnabled val="1"/>
        </dgm:presLayoutVars>
      </dgm:prSet>
      <dgm:spPr/>
    </dgm:pt>
    <dgm:pt modelId="{3C7C5F4C-7DF8-41B1-BE6C-6BFED5EEA306}" type="pres">
      <dgm:prSet presAssocID="{F51B0818-452E-4A31-A82D-85BFB8B87811}" presName="accent_4" presStyleCnt="0"/>
      <dgm:spPr/>
    </dgm:pt>
    <dgm:pt modelId="{7D0738C9-3765-47B0-AD63-163CC4C3DB5F}" type="pres">
      <dgm:prSet presAssocID="{F51B0818-452E-4A31-A82D-85BFB8B87811}" presName="accentRepeatNode" presStyleLbl="solidFgAcc1" presStyleIdx="3" presStyleCnt="5"/>
      <dgm:spPr/>
    </dgm:pt>
    <dgm:pt modelId="{19682197-8303-4836-B1F1-569FDE9522F4}" type="pres">
      <dgm:prSet presAssocID="{751605F6-31DF-4E1E-AD67-19FD5C110A50}" presName="text_5" presStyleLbl="node1" presStyleIdx="4" presStyleCnt="5">
        <dgm:presLayoutVars>
          <dgm:bulletEnabled val="1"/>
        </dgm:presLayoutVars>
      </dgm:prSet>
      <dgm:spPr/>
    </dgm:pt>
    <dgm:pt modelId="{E1929C75-4C2E-4C7A-9E7E-051C25D557B1}" type="pres">
      <dgm:prSet presAssocID="{751605F6-31DF-4E1E-AD67-19FD5C110A50}" presName="accent_5" presStyleCnt="0"/>
      <dgm:spPr/>
    </dgm:pt>
    <dgm:pt modelId="{778CB8F3-48B0-485B-8F03-E61C740FAFB1}" type="pres">
      <dgm:prSet presAssocID="{751605F6-31DF-4E1E-AD67-19FD5C110A50}" presName="accentRepeatNode" presStyleLbl="solidFgAcc1" presStyleIdx="4" presStyleCnt="5"/>
      <dgm:spPr/>
    </dgm:pt>
  </dgm:ptLst>
  <dgm:cxnLst>
    <dgm:cxn modelId="{6CEBBD06-556D-4059-BEC9-042A8DE53AFE}" srcId="{754914D3-2823-4D9D-9B5F-8AAE908A2791}" destId="{A891EF75-9CC5-4524-BC8F-7DE5EFCDE641}" srcOrd="2" destOrd="0" parTransId="{4863EFD5-6729-411C-A4F5-1C71C2368B25}" sibTransId="{648284FC-DAED-4D30-ACA4-2527F68B94F2}"/>
    <dgm:cxn modelId="{E0A9D506-F533-4FE5-9338-D2894FE84211}" type="presOf" srcId="{754914D3-2823-4D9D-9B5F-8AAE908A2791}" destId="{AE6139D5-D84B-4711-8A6A-A5161E022A99}" srcOrd="0" destOrd="0" presId="urn:microsoft.com/office/officeart/2008/layout/VerticalCurvedList"/>
    <dgm:cxn modelId="{6BFF8519-23DD-4C38-AE5B-8746B549AB63}" type="presOf" srcId="{751605F6-31DF-4E1E-AD67-19FD5C110A50}" destId="{19682197-8303-4836-B1F1-569FDE9522F4}" srcOrd="0" destOrd="0" presId="urn:microsoft.com/office/officeart/2008/layout/VerticalCurvedList"/>
    <dgm:cxn modelId="{65A9082E-DF61-46A0-989E-DFF118F5B2F8}" type="presOf" srcId="{F51B0818-452E-4A31-A82D-85BFB8B87811}" destId="{CD8EDBAA-837F-45C1-9A5A-F31A4C740815}" srcOrd="0" destOrd="0" presId="urn:microsoft.com/office/officeart/2008/layout/VerticalCurvedList"/>
    <dgm:cxn modelId="{AE9EA469-326F-48E4-965F-27507FA78347}" type="presOf" srcId="{C0403145-4B0E-4661-88EC-29E43197B407}" destId="{5C34AD46-4F81-4FE0-9107-899FA035456E}" srcOrd="0" destOrd="0" presId="urn:microsoft.com/office/officeart/2008/layout/VerticalCurvedList"/>
    <dgm:cxn modelId="{2E6F3A70-16EE-41F5-8008-AB7CA9FF909B}" srcId="{754914D3-2823-4D9D-9B5F-8AAE908A2791}" destId="{9C7A0AB8-0F73-48ED-82B2-A036FC63C785}" srcOrd="1" destOrd="0" parTransId="{20CF6C5B-E756-4330-B45E-6910F3408BFD}" sibTransId="{7EF5DA5E-8B53-4232-A73A-8DBEC4D601AA}"/>
    <dgm:cxn modelId="{52373375-B496-4285-8F24-1F445456E04B}" srcId="{754914D3-2823-4D9D-9B5F-8AAE908A2791}" destId="{F51B0818-452E-4A31-A82D-85BFB8B87811}" srcOrd="3" destOrd="0" parTransId="{D49EC558-1A1B-479D-AA4B-0EF7C10B322F}" sibTransId="{90475EF7-AA09-463E-9BB9-1E4C0A6FF338}"/>
    <dgm:cxn modelId="{3D782E97-9772-4AE1-B05E-8459A069475B}" type="presOf" srcId="{A891EF75-9CC5-4524-BC8F-7DE5EFCDE641}" destId="{4486AABC-A3C7-4D68-AB13-A1E97E375218}" srcOrd="0" destOrd="0" presId="urn:microsoft.com/office/officeart/2008/layout/VerticalCurvedList"/>
    <dgm:cxn modelId="{B3DB3C9E-BF0F-4C39-BB55-018C7CCD7B93}" type="presOf" srcId="{2559AE08-39E0-4137-91FB-BFAEB4C2BE39}" destId="{93855F07-44CB-45DE-B464-761E63A71CD5}" srcOrd="0" destOrd="0" presId="urn:microsoft.com/office/officeart/2008/layout/VerticalCurvedList"/>
    <dgm:cxn modelId="{00CD82B3-8A03-4A7E-AB7B-A12EC353989B}" srcId="{754914D3-2823-4D9D-9B5F-8AAE908A2791}" destId="{751605F6-31DF-4E1E-AD67-19FD5C110A50}" srcOrd="4" destOrd="0" parTransId="{4F5A3B64-3F09-4208-AE30-AE3A985B6581}" sibTransId="{C275D667-1342-4DA5-BDDB-C9B7450E643B}"/>
    <dgm:cxn modelId="{C6535DE7-2173-46F6-9D8D-181398F61902}" type="presOf" srcId="{9C7A0AB8-0F73-48ED-82B2-A036FC63C785}" destId="{E3DF5693-9B7B-4CC2-ABEB-5DF8E6B822D7}" srcOrd="0" destOrd="0" presId="urn:microsoft.com/office/officeart/2008/layout/VerticalCurvedList"/>
    <dgm:cxn modelId="{978085F8-7343-4021-A661-554AF6D366DE}" srcId="{754914D3-2823-4D9D-9B5F-8AAE908A2791}" destId="{C0403145-4B0E-4661-88EC-29E43197B407}" srcOrd="0" destOrd="0" parTransId="{73A7A1BD-7069-4094-AD65-B961F8BB87BF}" sibTransId="{2559AE08-39E0-4137-91FB-BFAEB4C2BE39}"/>
    <dgm:cxn modelId="{2C50A92D-0525-4B13-9F03-735EDC927D1B}" type="presParOf" srcId="{AE6139D5-D84B-4711-8A6A-A5161E022A99}" destId="{00F42187-34FD-4D8B-A449-F316E9EB9AFA}" srcOrd="0" destOrd="0" presId="urn:microsoft.com/office/officeart/2008/layout/VerticalCurvedList"/>
    <dgm:cxn modelId="{A9095DB3-F18F-492F-B428-1570AE615055}" type="presParOf" srcId="{00F42187-34FD-4D8B-A449-F316E9EB9AFA}" destId="{C168C53D-163A-4892-8EF0-B5326C3FF8C8}" srcOrd="0" destOrd="0" presId="urn:microsoft.com/office/officeart/2008/layout/VerticalCurvedList"/>
    <dgm:cxn modelId="{26F97A9C-D9ED-43E6-941B-B00D4FF1BE82}" type="presParOf" srcId="{C168C53D-163A-4892-8EF0-B5326C3FF8C8}" destId="{0FAB2C97-DF89-43B9-B7B2-C745E026F562}" srcOrd="0" destOrd="0" presId="urn:microsoft.com/office/officeart/2008/layout/VerticalCurvedList"/>
    <dgm:cxn modelId="{AFCFE948-7E34-47A3-97C6-9A8CE2D891B5}" type="presParOf" srcId="{C168C53D-163A-4892-8EF0-B5326C3FF8C8}" destId="{93855F07-44CB-45DE-B464-761E63A71CD5}" srcOrd="1" destOrd="0" presId="urn:microsoft.com/office/officeart/2008/layout/VerticalCurvedList"/>
    <dgm:cxn modelId="{CA46C726-9E3A-4941-BDFF-713300E91A45}" type="presParOf" srcId="{C168C53D-163A-4892-8EF0-B5326C3FF8C8}" destId="{D258DE45-194F-4470-A0BE-D234AB24927B}" srcOrd="2" destOrd="0" presId="urn:microsoft.com/office/officeart/2008/layout/VerticalCurvedList"/>
    <dgm:cxn modelId="{0293FD6E-2102-4F4E-B163-17DD13C3E185}" type="presParOf" srcId="{C168C53D-163A-4892-8EF0-B5326C3FF8C8}" destId="{BF8CDB65-7F63-46ED-AD6F-299BB5E410A3}" srcOrd="3" destOrd="0" presId="urn:microsoft.com/office/officeart/2008/layout/VerticalCurvedList"/>
    <dgm:cxn modelId="{A1A5B01A-97FD-4009-B511-19351C01A240}" type="presParOf" srcId="{00F42187-34FD-4D8B-A449-F316E9EB9AFA}" destId="{5C34AD46-4F81-4FE0-9107-899FA035456E}" srcOrd="1" destOrd="0" presId="urn:microsoft.com/office/officeart/2008/layout/VerticalCurvedList"/>
    <dgm:cxn modelId="{92F525C4-5C4A-4DF1-99BA-6542D2238895}" type="presParOf" srcId="{00F42187-34FD-4D8B-A449-F316E9EB9AFA}" destId="{EB228FD7-A81E-4C72-B5D4-4FF154E63AEF}" srcOrd="2" destOrd="0" presId="urn:microsoft.com/office/officeart/2008/layout/VerticalCurvedList"/>
    <dgm:cxn modelId="{5D88F92F-F35B-4015-938C-F92BB95BAD1A}" type="presParOf" srcId="{EB228FD7-A81E-4C72-B5D4-4FF154E63AEF}" destId="{353760D2-E5BB-4308-B127-A053385FD751}" srcOrd="0" destOrd="0" presId="urn:microsoft.com/office/officeart/2008/layout/VerticalCurvedList"/>
    <dgm:cxn modelId="{0B9F5E13-D79E-4139-9DDE-20A59C3D627E}" type="presParOf" srcId="{00F42187-34FD-4D8B-A449-F316E9EB9AFA}" destId="{E3DF5693-9B7B-4CC2-ABEB-5DF8E6B822D7}" srcOrd="3" destOrd="0" presId="urn:microsoft.com/office/officeart/2008/layout/VerticalCurvedList"/>
    <dgm:cxn modelId="{B93151C1-3B29-4732-9F1D-9638CC8A00FA}" type="presParOf" srcId="{00F42187-34FD-4D8B-A449-F316E9EB9AFA}" destId="{CED0301B-D530-4759-9AE4-0ED2F6916F64}" srcOrd="4" destOrd="0" presId="urn:microsoft.com/office/officeart/2008/layout/VerticalCurvedList"/>
    <dgm:cxn modelId="{5AFBE622-3217-4F21-B52B-49E7289CC7C4}" type="presParOf" srcId="{CED0301B-D530-4759-9AE4-0ED2F6916F64}" destId="{0CAD707C-CFED-4029-885D-BCED9EE6E379}" srcOrd="0" destOrd="0" presId="urn:microsoft.com/office/officeart/2008/layout/VerticalCurvedList"/>
    <dgm:cxn modelId="{81BAA8C6-5C7E-4130-A21C-3FB770C509EA}" type="presParOf" srcId="{00F42187-34FD-4D8B-A449-F316E9EB9AFA}" destId="{4486AABC-A3C7-4D68-AB13-A1E97E375218}" srcOrd="5" destOrd="0" presId="urn:microsoft.com/office/officeart/2008/layout/VerticalCurvedList"/>
    <dgm:cxn modelId="{C40B05BF-C9F2-4722-892A-DAF96D46CC8A}" type="presParOf" srcId="{00F42187-34FD-4D8B-A449-F316E9EB9AFA}" destId="{358CB0F9-DD7E-44FB-BCEE-5E198771FCBA}" srcOrd="6" destOrd="0" presId="urn:microsoft.com/office/officeart/2008/layout/VerticalCurvedList"/>
    <dgm:cxn modelId="{CAF3946B-529C-44F9-B030-26A7E47E8175}" type="presParOf" srcId="{358CB0F9-DD7E-44FB-BCEE-5E198771FCBA}" destId="{68E3B2EA-25E6-4B47-9FAE-8813B1B7A920}" srcOrd="0" destOrd="0" presId="urn:microsoft.com/office/officeart/2008/layout/VerticalCurvedList"/>
    <dgm:cxn modelId="{1E505A1C-7D4B-4BEA-ACEA-921688AA7B7C}" type="presParOf" srcId="{00F42187-34FD-4D8B-A449-F316E9EB9AFA}" destId="{CD8EDBAA-837F-45C1-9A5A-F31A4C740815}" srcOrd="7" destOrd="0" presId="urn:microsoft.com/office/officeart/2008/layout/VerticalCurvedList"/>
    <dgm:cxn modelId="{E1D05975-5E4D-4D91-AE46-4B6588AF905A}" type="presParOf" srcId="{00F42187-34FD-4D8B-A449-F316E9EB9AFA}" destId="{3C7C5F4C-7DF8-41B1-BE6C-6BFED5EEA306}" srcOrd="8" destOrd="0" presId="urn:microsoft.com/office/officeart/2008/layout/VerticalCurvedList"/>
    <dgm:cxn modelId="{C167BE91-1562-403F-AE50-EA735CB0DB8E}" type="presParOf" srcId="{3C7C5F4C-7DF8-41B1-BE6C-6BFED5EEA306}" destId="{7D0738C9-3765-47B0-AD63-163CC4C3DB5F}" srcOrd="0" destOrd="0" presId="urn:microsoft.com/office/officeart/2008/layout/VerticalCurvedList"/>
    <dgm:cxn modelId="{FDC08899-7F92-4476-9A7D-F49294E926B7}" type="presParOf" srcId="{00F42187-34FD-4D8B-A449-F316E9EB9AFA}" destId="{19682197-8303-4836-B1F1-569FDE9522F4}" srcOrd="9" destOrd="0" presId="urn:microsoft.com/office/officeart/2008/layout/VerticalCurvedList"/>
    <dgm:cxn modelId="{A97BCCA7-EA17-4C73-B8D8-17175B52288A}" type="presParOf" srcId="{00F42187-34FD-4D8B-A449-F316E9EB9AFA}" destId="{E1929C75-4C2E-4C7A-9E7E-051C25D557B1}" srcOrd="10" destOrd="0" presId="urn:microsoft.com/office/officeart/2008/layout/VerticalCurvedList"/>
    <dgm:cxn modelId="{60006F2B-A24D-4390-84CC-1475555CEC55}" type="presParOf" srcId="{E1929C75-4C2E-4C7A-9E7E-051C25D557B1}" destId="{778CB8F3-48B0-485B-8F03-E61C740FAFB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rtlCol="0"/>
        <a:lstStyle/>
        <a:p>
          <a:pPr rtl="0"/>
          <a:endParaRPr lang="de-DE"/>
        </a:p>
      </dgm:t>
    </dgm:pt>
    <dgm:pt modelId="{751605F6-31DF-4E1E-AD67-19FD5C110A50}">
      <dgm:prSet custT="1"/>
      <dgm:spPr/>
      <dgm:t>
        <a:bodyPr rtlCol="0"/>
        <a:lstStyle/>
        <a:p>
          <a:pPr rtl="0"/>
          <a:r>
            <a:rPr lang="en-gb" sz="2400" noProof="0" dirty="0">
              <a:solidFill>
                <a:schemeClr val="tx1">
                  <a:lumMod val="75000"/>
                  <a:lumOff val="25000"/>
                </a:schemeClr>
              </a:solidFill>
            </a:rPr>
            <a:t>Case Study</a:t>
          </a:r>
        </a:p>
      </dgm:t>
    </dgm:pt>
    <dgm:pt modelId="{4F5A3B64-3F09-4208-AE30-AE3A985B6581}" type="parTrans" cxnId="{00CD82B3-8A03-4A7E-AB7B-A12EC353989B}">
      <dgm:prSet/>
      <dgm:spPr/>
      <dgm:t>
        <a:bodyPr rtlCol="0"/>
        <a:lstStyle/>
        <a:p>
          <a:pPr rtl="0"/>
          <a:endParaRPr lang="en-US"/>
        </a:p>
      </dgm:t>
    </dgm:pt>
    <dgm:pt modelId="{C275D667-1342-4DA5-BDDB-C9B7450E643B}" type="sibTrans" cxnId="{00CD82B3-8A03-4A7E-AB7B-A12EC353989B}">
      <dgm:prSet/>
      <dgm:spPr/>
      <dgm:t>
        <a:bodyPr rtlCol="0"/>
        <a:lstStyle/>
        <a:p>
          <a:pPr rtl="0"/>
          <a:endParaRPr lang="en-US"/>
        </a:p>
      </dgm:t>
    </dgm:pt>
    <dgm:pt modelId="{F51B0818-452E-4A31-A82D-85BFB8B87811}">
      <dgm:prSet custT="1"/>
      <dgm:spPr/>
      <dgm:t>
        <a:bodyPr rtlCol="0"/>
        <a:lstStyle/>
        <a:p>
          <a:pPr rtl="0"/>
          <a:r>
            <a:rPr lang="en-gb" sz="2400" noProof="0" dirty="0">
              <a:solidFill>
                <a:schemeClr val="tx1">
                  <a:lumMod val="75000"/>
                  <a:lumOff val="25000"/>
                </a:schemeClr>
              </a:solidFill>
            </a:rPr>
            <a:t>Sustainability in transport and SCM</a:t>
          </a:r>
        </a:p>
      </dgm:t>
    </dgm:pt>
    <dgm:pt modelId="{D49EC558-1A1B-479D-AA4B-0EF7C10B322F}" type="parTrans" cxnId="{52373375-B496-4285-8F24-1F445456E04B}">
      <dgm:prSet/>
      <dgm:spPr/>
      <dgm:t>
        <a:bodyPr rtlCol="0"/>
        <a:lstStyle/>
        <a:p>
          <a:pPr rtl="0"/>
          <a:endParaRPr lang="en-GB"/>
        </a:p>
      </dgm:t>
    </dgm:pt>
    <dgm:pt modelId="{90475EF7-AA09-463E-9BB9-1E4C0A6FF338}" type="sibTrans" cxnId="{52373375-B496-4285-8F24-1F445456E04B}">
      <dgm:prSet/>
      <dgm:spPr/>
      <dgm:t>
        <a:bodyPr rtlCol="0"/>
        <a:lstStyle/>
        <a:p>
          <a:pPr rtl="0"/>
          <a:endParaRPr lang="en-GB"/>
        </a:p>
      </dgm:t>
    </dgm:pt>
    <dgm:pt modelId="{A891EF75-9CC5-4524-BC8F-7DE5EFCDE641}">
      <dgm:prSet custT="1"/>
      <dgm:spPr/>
      <dgm:t>
        <a:bodyPr rtlCol="0"/>
        <a:lstStyle/>
        <a:p>
          <a:pPr rtl="0"/>
          <a:r>
            <a:rPr lang="en-gb" sz="2400" noProof="0" dirty="0">
              <a:solidFill>
                <a:schemeClr val="tx1">
                  <a:lumMod val="75000"/>
                  <a:lumOff val="25000"/>
                </a:schemeClr>
              </a:solidFill>
            </a:rPr>
            <a:t>Modal Split and Modal Shift</a:t>
          </a:r>
        </a:p>
      </dgm:t>
    </dgm:pt>
    <dgm:pt modelId="{4863EFD5-6729-411C-A4F5-1C71C2368B25}" type="parTrans" cxnId="{6CEBBD06-556D-4059-BEC9-042A8DE53AFE}">
      <dgm:prSet/>
      <dgm:spPr/>
      <dgm:t>
        <a:bodyPr rtlCol="0"/>
        <a:lstStyle/>
        <a:p>
          <a:pPr rtl="0"/>
          <a:endParaRPr lang="en-GB"/>
        </a:p>
      </dgm:t>
    </dgm:pt>
    <dgm:pt modelId="{648284FC-DAED-4D30-ACA4-2527F68B94F2}" type="sibTrans" cxnId="{6CEBBD06-556D-4059-BEC9-042A8DE53AFE}">
      <dgm:prSet/>
      <dgm:spPr/>
      <dgm:t>
        <a:bodyPr rtlCol="0"/>
        <a:lstStyle/>
        <a:p>
          <a:pPr rtl="0"/>
          <a:endParaRPr lang="en-GB"/>
        </a:p>
      </dgm:t>
    </dgm:pt>
    <dgm:pt modelId="{9C7A0AB8-0F73-48ED-82B2-A036FC63C785}">
      <dgm:prSet custT="1"/>
      <dgm:spPr/>
      <dgm:t>
        <a:bodyPr rtlCol="0"/>
        <a:lstStyle/>
        <a:p>
          <a:pPr rtl="0"/>
          <a:r>
            <a:rPr lang="en-gb" sz="2400" b="1" noProof="0" dirty="0">
              <a:solidFill>
                <a:schemeClr val="tx1">
                  <a:lumMod val="75000"/>
                  <a:lumOff val="25000"/>
                </a:schemeClr>
              </a:solidFill>
            </a:rPr>
            <a:t>Transport modes</a:t>
          </a:r>
        </a:p>
      </dgm:t>
    </dgm:pt>
    <dgm:pt modelId="{20CF6C5B-E756-4330-B45E-6910F3408BFD}" type="parTrans" cxnId="{2E6F3A70-16EE-41F5-8008-AB7CA9FF909B}">
      <dgm:prSet/>
      <dgm:spPr/>
      <dgm:t>
        <a:bodyPr rtlCol="0"/>
        <a:lstStyle/>
        <a:p>
          <a:pPr rtl="0"/>
          <a:endParaRPr lang="en-GB"/>
        </a:p>
      </dgm:t>
    </dgm:pt>
    <dgm:pt modelId="{7EF5DA5E-8B53-4232-A73A-8DBEC4D601AA}" type="sibTrans" cxnId="{2E6F3A70-16EE-41F5-8008-AB7CA9FF909B}">
      <dgm:prSet/>
      <dgm:spPr/>
      <dgm:t>
        <a:bodyPr rtlCol="0"/>
        <a:lstStyle/>
        <a:p>
          <a:pPr rtl="0"/>
          <a:endParaRPr lang="en-GB"/>
        </a:p>
      </dgm:t>
    </dgm:pt>
    <dgm:pt modelId="{C0403145-4B0E-4661-88EC-29E43197B407}">
      <dgm:prSet custT="1"/>
      <dgm:spPr/>
      <dgm:t>
        <a:bodyPr rtlCol="0"/>
        <a:lstStyle/>
        <a:p>
          <a:pPr rtl="0"/>
          <a:r>
            <a:rPr lang="en-gb" sz="2400" b="0" dirty="0">
              <a:solidFill>
                <a:schemeClr val="tx1">
                  <a:lumMod val="75000"/>
                  <a:lumOff val="25000"/>
                </a:schemeClr>
              </a:solidFill>
            </a:rPr>
            <a:t>Freight transport in general</a:t>
          </a:r>
          <a:endParaRPr lang="de-DE" sz="2400" b="0" noProof="0" dirty="0">
            <a:solidFill>
              <a:schemeClr val="tx1">
                <a:lumMod val="75000"/>
                <a:lumOff val="25000"/>
              </a:schemeClr>
            </a:solidFill>
          </a:endParaRPr>
        </a:p>
      </dgm:t>
    </dgm:pt>
    <dgm:pt modelId="{2559AE08-39E0-4137-91FB-BFAEB4C2BE39}" type="sibTrans" cxnId="{978085F8-7343-4021-A661-554AF6D366DE}">
      <dgm:prSet/>
      <dgm:spPr/>
      <dgm:t>
        <a:bodyPr rtlCol="0"/>
        <a:lstStyle/>
        <a:p>
          <a:pPr rtl="0"/>
          <a:endParaRPr lang="en-GB"/>
        </a:p>
      </dgm:t>
    </dgm:pt>
    <dgm:pt modelId="{73A7A1BD-7069-4094-AD65-B961F8BB87BF}" type="parTrans" cxnId="{978085F8-7343-4021-A661-554AF6D366DE}">
      <dgm:prSet/>
      <dgm:spPr/>
      <dgm:t>
        <a:bodyPr rtlCol="0"/>
        <a:lstStyle/>
        <a:p>
          <a:pPr rtl="0"/>
          <a:endParaRPr lang="en-GB"/>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5C34AD46-4F81-4FE0-9107-899FA035456E}" type="pres">
      <dgm:prSet presAssocID="{C0403145-4B0E-4661-88EC-29E43197B407}" presName="text_1" presStyleLbl="node1" presStyleIdx="0" presStyleCnt="5">
        <dgm:presLayoutVars>
          <dgm:bulletEnabled val="1"/>
        </dgm:presLayoutVars>
      </dgm:prSet>
      <dgm:spPr/>
    </dgm:pt>
    <dgm:pt modelId="{EB228FD7-A81E-4C72-B5D4-4FF154E63AEF}" type="pres">
      <dgm:prSet presAssocID="{C0403145-4B0E-4661-88EC-29E43197B407}" presName="accent_1" presStyleCnt="0"/>
      <dgm:spPr/>
    </dgm:pt>
    <dgm:pt modelId="{353760D2-E5BB-4308-B127-A053385FD751}" type="pres">
      <dgm:prSet presAssocID="{C0403145-4B0E-4661-88EC-29E43197B407}" presName="accentRepeatNode" presStyleLbl="solidFgAcc1" presStyleIdx="0" presStyleCnt="5"/>
      <dgm:spPr>
        <a:solidFill>
          <a:schemeClr val="bg1"/>
        </a:solidFill>
      </dgm:spPr>
    </dgm:pt>
    <dgm:pt modelId="{E3DF5693-9B7B-4CC2-ABEB-5DF8E6B822D7}" type="pres">
      <dgm:prSet presAssocID="{9C7A0AB8-0F73-48ED-82B2-A036FC63C785}" presName="text_2" presStyleLbl="node1" presStyleIdx="1" presStyleCnt="5">
        <dgm:presLayoutVars>
          <dgm:bulletEnabled val="1"/>
        </dgm:presLayoutVars>
      </dgm:prSet>
      <dgm:spPr/>
    </dgm:pt>
    <dgm:pt modelId="{CED0301B-D530-4759-9AE4-0ED2F6916F64}" type="pres">
      <dgm:prSet presAssocID="{9C7A0AB8-0F73-48ED-82B2-A036FC63C785}" presName="accent_2" presStyleCnt="0"/>
      <dgm:spPr/>
    </dgm:pt>
    <dgm:pt modelId="{0CAD707C-CFED-4029-885D-BCED9EE6E379}" type="pres">
      <dgm:prSet presAssocID="{9C7A0AB8-0F73-48ED-82B2-A036FC63C785}" presName="accentRepeatNode" presStyleLbl="solidFgAcc1" presStyleIdx="1" presStyleCnt="5"/>
      <dgm:spPr>
        <a:solidFill>
          <a:srgbClr val="1F3B5F"/>
        </a:solidFill>
      </dgm:spPr>
    </dgm:pt>
    <dgm:pt modelId="{4486AABC-A3C7-4D68-AB13-A1E97E375218}" type="pres">
      <dgm:prSet presAssocID="{A891EF75-9CC5-4524-BC8F-7DE5EFCDE641}" presName="text_3" presStyleLbl="node1" presStyleIdx="2" presStyleCnt="5">
        <dgm:presLayoutVars>
          <dgm:bulletEnabled val="1"/>
        </dgm:presLayoutVars>
      </dgm:prSet>
      <dgm:spPr/>
    </dgm:pt>
    <dgm:pt modelId="{358CB0F9-DD7E-44FB-BCEE-5E198771FCBA}" type="pres">
      <dgm:prSet presAssocID="{A891EF75-9CC5-4524-BC8F-7DE5EFCDE641}" presName="accent_3" presStyleCnt="0"/>
      <dgm:spPr/>
    </dgm:pt>
    <dgm:pt modelId="{68E3B2EA-25E6-4B47-9FAE-8813B1B7A920}" type="pres">
      <dgm:prSet presAssocID="{A891EF75-9CC5-4524-BC8F-7DE5EFCDE641}" presName="accentRepeatNode" presStyleLbl="solidFgAcc1" presStyleIdx="2" presStyleCnt="5"/>
      <dgm:spPr/>
    </dgm:pt>
    <dgm:pt modelId="{CD8EDBAA-837F-45C1-9A5A-F31A4C740815}" type="pres">
      <dgm:prSet presAssocID="{F51B0818-452E-4A31-A82D-85BFB8B87811}" presName="text_4" presStyleLbl="node1" presStyleIdx="3" presStyleCnt="5">
        <dgm:presLayoutVars>
          <dgm:bulletEnabled val="1"/>
        </dgm:presLayoutVars>
      </dgm:prSet>
      <dgm:spPr/>
    </dgm:pt>
    <dgm:pt modelId="{3C7C5F4C-7DF8-41B1-BE6C-6BFED5EEA306}" type="pres">
      <dgm:prSet presAssocID="{F51B0818-452E-4A31-A82D-85BFB8B87811}" presName="accent_4" presStyleCnt="0"/>
      <dgm:spPr/>
    </dgm:pt>
    <dgm:pt modelId="{7D0738C9-3765-47B0-AD63-163CC4C3DB5F}" type="pres">
      <dgm:prSet presAssocID="{F51B0818-452E-4A31-A82D-85BFB8B87811}" presName="accentRepeatNode" presStyleLbl="solidFgAcc1" presStyleIdx="3" presStyleCnt="5"/>
      <dgm:spPr/>
    </dgm:pt>
    <dgm:pt modelId="{19682197-8303-4836-B1F1-569FDE9522F4}" type="pres">
      <dgm:prSet presAssocID="{751605F6-31DF-4E1E-AD67-19FD5C110A50}" presName="text_5" presStyleLbl="node1" presStyleIdx="4" presStyleCnt="5">
        <dgm:presLayoutVars>
          <dgm:bulletEnabled val="1"/>
        </dgm:presLayoutVars>
      </dgm:prSet>
      <dgm:spPr/>
    </dgm:pt>
    <dgm:pt modelId="{E1929C75-4C2E-4C7A-9E7E-051C25D557B1}" type="pres">
      <dgm:prSet presAssocID="{751605F6-31DF-4E1E-AD67-19FD5C110A50}" presName="accent_5" presStyleCnt="0"/>
      <dgm:spPr/>
    </dgm:pt>
    <dgm:pt modelId="{778CB8F3-48B0-485B-8F03-E61C740FAFB1}" type="pres">
      <dgm:prSet presAssocID="{751605F6-31DF-4E1E-AD67-19FD5C110A50}" presName="accentRepeatNode" presStyleLbl="solidFgAcc1" presStyleIdx="4" presStyleCnt="5"/>
      <dgm:spPr/>
    </dgm:pt>
  </dgm:ptLst>
  <dgm:cxnLst>
    <dgm:cxn modelId="{6CEBBD06-556D-4059-BEC9-042A8DE53AFE}" srcId="{754914D3-2823-4D9D-9B5F-8AAE908A2791}" destId="{A891EF75-9CC5-4524-BC8F-7DE5EFCDE641}" srcOrd="2" destOrd="0" parTransId="{4863EFD5-6729-411C-A4F5-1C71C2368B25}" sibTransId="{648284FC-DAED-4D30-ACA4-2527F68B94F2}"/>
    <dgm:cxn modelId="{E0A9D506-F533-4FE5-9338-D2894FE84211}" type="presOf" srcId="{754914D3-2823-4D9D-9B5F-8AAE908A2791}" destId="{AE6139D5-D84B-4711-8A6A-A5161E022A99}" srcOrd="0" destOrd="0" presId="urn:microsoft.com/office/officeart/2008/layout/VerticalCurvedList"/>
    <dgm:cxn modelId="{6BFF8519-23DD-4C38-AE5B-8746B549AB63}" type="presOf" srcId="{751605F6-31DF-4E1E-AD67-19FD5C110A50}" destId="{19682197-8303-4836-B1F1-569FDE9522F4}" srcOrd="0" destOrd="0" presId="urn:microsoft.com/office/officeart/2008/layout/VerticalCurvedList"/>
    <dgm:cxn modelId="{65A9082E-DF61-46A0-989E-DFF118F5B2F8}" type="presOf" srcId="{F51B0818-452E-4A31-A82D-85BFB8B87811}" destId="{CD8EDBAA-837F-45C1-9A5A-F31A4C740815}" srcOrd="0" destOrd="0" presId="urn:microsoft.com/office/officeart/2008/layout/VerticalCurvedList"/>
    <dgm:cxn modelId="{AE9EA469-326F-48E4-965F-27507FA78347}" type="presOf" srcId="{C0403145-4B0E-4661-88EC-29E43197B407}" destId="{5C34AD46-4F81-4FE0-9107-899FA035456E}" srcOrd="0" destOrd="0" presId="urn:microsoft.com/office/officeart/2008/layout/VerticalCurvedList"/>
    <dgm:cxn modelId="{2E6F3A70-16EE-41F5-8008-AB7CA9FF909B}" srcId="{754914D3-2823-4D9D-9B5F-8AAE908A2791}" destId="{9C7A0AB8-0F73-48ED-82B2-A036FC63C785}" srcOrd="1" destOrd="0" parTransId="{20CF6C5B-E756-4330-B45E-6910F3408BFD}" sibTransId="{7EF5DA5E-8B53-4232-A73A-8DBEC4D601AA}"/>
    <dgm:cxn modelId="{52373375-B496-4285-8F24-1F445456E04B}" srcId="{754914D3-2823-4D9D-9B5F-8AAE908A2791}" destId="{F51B0818-452E-4A31-A82D-85BFB8B87811}" srcOrd="3" destOrd="0" parTransId="{D49EC558-1A1B-479D-AA4B-0EF7C10B322F}" sibTransId="{90475EF7-AA09-463E-9BB9-1E4C0A6FF338}"/>
    <dgm:cxn modelId="{3D782E97-9772-4AE1-B05E-8459A069475B}" type="presOf" srcId="{A891EF75-9CC5-4524-BC8F-7DE5EFCDE641}" destId="{4486AABC-A3C7-4D68-AB13-A1E97E375218}" srcOrd="0" destOrd="0" presId="urn:microsoft.com/office/officeart/2008/layout/VerticalCurvedList"/>
    <dgm:cxn modelId="{B3DB3C9E-BF0F-4C39-BB55-018C7CCD7B93}" type="presOf" srcId="{2559AE08-39E0-4137-91FB-BFAEB4C2BE39}" destId="{93855F07-44CB-45DE-B464-761E63A71CD5}" srcOrd="0" destOrd="0" presId="urn:microsoft.com/office/officeart/2008/layout/VerticalCurvedList"/>
    <dgm:cxn modelId="{00CD82B3-8A03-4A7E-AB7B-A12EC353989B}" srcId="{754914D3-2823-4D9D-9B5F-8AAE908A2791}" destId="{751605F6-31DF-4E1E-AD67-19FD5C110A50}" srcOrd="4" destOrd="0" parTransId="{4F5A3B64-3F09-4208-AE30-AE3A985B6581}" sibTransId="{C275D667-1342-4DA5-BDDB-C9B7450E643B}"/>
    <dgm:cxn modelId="{C6535DE7-2173-46F6-9D8D-181398F61902}" type="presOf" srcId="{9C7A0AB8-0F73-48ED-82B2-A036FC63C785}" destId="{E3DF5693-9B7B-4CC2-ABEB-5DF8E6B822D7}" srcOrd="0" destOrd="0" presId="urn:microsoft.com/office/officeart/2008/layout/VerticalCurvedList"/>
    <dgm:cxn modelId="{978085F8-7343-4021-A661-554AF6D366DE}" srcId="{754914D3-2823-4D9D-9B5F-8AAE908A2791}" destId="{C0403145-4B0E-4661-88EC-29E43197B407}" srcOrd="0" destOrd="0" parTransId="{73A7A1BD-7069-4094-AD65-B961F8BB87BF}" sibTransId="{2559AE08-39E0-4137-91FB-BFAEB4C2BE39}"/>
    <dgm:cxn modelId="{2C50A92D-0525-4B13-9F03-735EDC927D1B}" type="presParOf" srcId="{AE6139D5-D84B-4711-8A6A-A5161E022A99}" destId="{00F42187-34FD-4D8B-A449-F316E9EB9AFA}" srcOrd="0" destOrd="0" presId="urn:microsoft.com/office/officeart/2008/layout/VerticalCurvedList"/>
    <dgm:cxn modelId="{A9095DB3-F18F-492F-B428-1570AE615055}" type="presParOf" srcId="{00F42187-34FD-4D8B-A449-F316E9EB9AFA}" destId="{C168C53D-163A-4892-8EF0-B5326C3FF8C8}" srcOrd="0" destOrd="0" presId="urn:microsoft.com/office/officeart/2008/layout/VerticalCurvedList"/>
    <dgm:cxn modelId="{26F97A9C-D9ED-43E6-941B-B00D4FF1BE82}" type="presParOf" srcId="{C168C53D-163A-4892-8EF0-B5326C3FF8C8}" destId="{0FAB2C97-DF89-43B9-B7B2-C745E026F562}" srcOrd="0" destOrd="0" presId="urn:microsoft.com/office/officeart/2008/layout/VerticalCurvedList"/>
    <dgm:cxn modelId="{AFCFE948-7E34-47A3-97C6-9A8CE2D891B5}" type="presParOf" srcId="{C168C53D-163A-4892-8EF0-B5326C3FF8C8}" destId="{93855F07-44CB-45DE-B464-761E63A71CD5}" srcOrd="1" destOrd="0" presId="urn:microsoft.com/office/officeart/2008/layout/VerticalCurvedList"/>
    <dgm:cxn modelId="{CA46C726-9E3A-4941-BDFF-713300E91A45}" type="presParOf" srcId="{C168C53D-163A-4892-8EF0-B5326C3FF8C8}" destId="{D258DE45-194F-4470-A0BE-D234AB24927B}" srcOrd="2" destOrd="0" presId="urn:microsoft.com/office/officeart/2008/layout/VerticalCurvedList"/>
    <dgm:cxn modelId="{0293FD6E-2102-4F4E-B163-17DD13C3E185}" type="presParOf" srcId="{C168C53D-163A-4892-8EF0-B5326C3FF8C8}" destId="{BF8CDB65-7F63-46ED-AD6F-299BB5E410A3}" srcOrd="3" destOrd="0" presId="urn:microsoft.com/office/officeart/2008/layout/VerticalCurvedList"/>
    <dgm:cxn modelId="{A1A5B01A-97FD-4009-B511-19351C01A240}" type="presParOf" srcId="{00F42187-34FD-4D8B-A449-F316E9EB9AFA}" destId="{5C34AD46-4F81-4FE0-9107-899FA035456E}" srcOrd="1" destOrd="0" presId="urn:microsoft.com/office/officeart/2008/layout/VerticalCurvedList"/>
    <dgm:cxn modelId="{92F525C4-5C4A-4DF1-99BA-6542D2238895}" type="presParOf" srcId="{00F42187-34FD-4D8B-A449-F316E9EB9AFA}" destId="{EB228FD7-A81E-4C72-B5D4-4FF154E63AEF}" srcOrd="2" destOrd="0" presId="urn:microsoft.com/office/officeart/2008/layout/VerticalCurvedList"/>
    <dgm:cxn modelId="{5D88F92F-F35B-4015-938C-F92BB95BAD1A}" type="presParOf" srcId="{EB228FD7-A81E-4C72-B5D4-4FF154E63AEF}" destId="{353760D2-E5BB-4308-B127-A053385FD751}" srcOrd="0" destOrd="0" presId="urn:microsoft.com/office/officeart/2008/layout/VerticalCurvedList"/>
    <dgm:cxn modelId="{0B9F5E13-D79E-4139-9DDE-20A59C3D627E}" type="presParOf" srcId="{00F42187-34FD-4D8B-A449-F316E9EB9AFA}" destId="{E3DF5693-9B7B-4CC2-ABEB-5DF8E6B822D7}" srcOrd="3" destOrd="0" presId="urn:microsoft.com/office/officeart/2008/layout/VerticalCurvedList"/>
    <dgm:cxn modelId="{B93151C1-3B29-4732-9F1D-9638CC8A00FA}" type="presParOf" srcId="{00F42187-34FD-4D8B-A449-F316E9EB9AFA}" destId="{CED0301B-D530-4759-9AE4-0ED2F6916F64}" srcOrd="4" destOrd="0" presId="urn:microsoft.com/office/officeart/2008/layout/VerticalCurvedList"/>
    <dgm:cxn modelId="{5AFBE622-3217-4F21-B52B-49E7289CC7C4}" type="presParOf" srcId="{CED0301B-D530-4759-9AE4-0ED2F6916F64}" destId="{0CAD707C-CFED-4029-885D-BCED9EE6E379}" srcOrd="0" destOrd="0" presId="urn:microsoft.com/office/officeart/2008/layout/VerticalCurvedList"/>
    <dgm:cxn modelId="{81BAA8C6-5C7E-4130-A21C-3FB770C509EA}" type="presParOf" srcId="{00F42187-34FD-4D8B-A449-F316E9EB9AFA}" destId="{4486AABC-A3C7-4D68-AB13-A1E97E375218}" srcOrd="5" destOrd="0" presId="urn:microsoft.com/office/officeart/2008/layout/VerticalCurvedList"/>
    <dgm:cxn modelId="{C40B05BF-C9F2-4722-892A-DAF96D46CC8A}" type="presParOf" srcId="{00F42187-34FD-4D8B-A449-F316E9EB9AFA}" destId="{358CB0F9-DD7E-44FB-BCEE-5E198771FCBA}" srcOrd="6" destOrd="0" presId="urn:microsoft.com/office/officeart/2008/layout/VerticalCurvedList"/>
    <dgm:cxn modelId="{CAF3946B-529C-44F9-B030-26A7E47E8175}" type="presParOf" srcId="{358CB0F9-DD7E-44FB-BCEE-5E198771FCBA}" destId="{68E3B2EA-25E6-4B47-9FAE-8813B1B7A920}" srcOrd="0" destOrd="0" presId="urn:microsoft.com/office/officeart/2008/layout/VerticalCurvedList"/>
    <dgm:cxn modelId="{1E505A1C-7D4B-4BEA-ACEA-921688AA7B7C}" type="presParOf" srcId="{00F42187-34FD-4D8B-A449-F316E9EB9AFA}" destId="{CD8EDBAA-837F-45C1-9A5A-F31A4C740815}" srcOrd="7" destOrd="0" presId="urn:microsoft.com/office/officeart/2008/layout/VerticalCurvedList"/>
    <dgm:cxn modelId="{E1D05975-5E4D-4D91-AE46-4B6588AF905A}" type="presParOf" srcId="{00F42187-34FD-4D8B-A449-F316E9EB9AFA}" destId="{3C7C5F4C-7DF8-41B1-BE6C-6BFED5EEA306}" srcOrd="8" destOrd="0" presId="urn:microsoft.com/office/officeart/2008/layout/VerticalCurvedList"/>
    <dgm:cxn modelId="{C167BE91-1562-403F-AE50-EA735CB0DB8E}" type="presParOf" srcId="{3C7C5F4C-7DF8-41B1-BE6C-6BFED5EEA306}" destId="{7D0738C9-3765-47B0-AD63-163CC4C3DB5F}" srcOrd="0" destOrd="0" presId="urn:microsoft.com/office/officeart/2008/layout/VerticalCurvedList"/>
    <dgm:cxn modelId="{FDC08899-7F92-4476-9A7D-F49294E926B7}" type="presParOf" srcId="{00F42187-34FD-4D8B-A449-F316E9EB9AFA}" destId="{19682197-8303-4836-B1F1-569FDE9522F4}" srcOrd="9" destOrd="0" presId="urn:microsoft.com/office/officeart/2008/layout/VerticalCurvedList"/>
    <dgm:cxn modelId="{A97BCCA7-EA17-4C73-B8D8-17175B52288A}" type="presParOf" srcId="{00F42187-34FD-4D8B-A449-F316E9EB9AFA}" destId="{E1929C75-4C2E-4C7A-9E7E-051C25D557B1}" srcOrd="10" destOrd="0" presId="urn:microsoft.com/office/officeart/2008/layout/VerticalCurvedList"/>
    <dgm:cxn modelId="{60006F2B-A24D-4390-84CC-1475555CEC55}" type="presParOf" srcId="{E1929C75-4C2E-4C7A-9E7E-051C25D557B1}" destId="{778CB8F3-48B0-485B-8F03-E61C740FAFB1}"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rtlCol="0"/>
        <a:lstStyle/>
        <a:p>
          <a:pPr rtl="0"/>
          <a:endParaRPr lang="de-DE"/>
        </a:p>
      </dgm:t>
    </dgm:pt>
    <dgm:pt modelId="{751605F6-31DF-4E1E-AD67-19FD5C110A50}">
      <dgm:prSet custT="1"/>
      <dgm:spPr/>
      <dgm:t>
        <a:bodyPr rtlCol="0"/>
        <a:lstStyle/>
        <a:p>
          <a:pPr rtl="0"/>
          <a:r>
            <a:rPr lang="en-gb" sz="2400" noProof="0" dirty="0">
              <a:solidFill>
                <a:schemeClr val="tx1">
                  <a:lumMod val="75000"/>
                  <a:lumOff val="25000"/>
                </a:schemeClr>
              </a:solidFill>
            </a:rPr>
            <a:t>Case Study</a:t>
          </a:r>
        </a:p>
      </dgm:t>
    </dgm:pt>
    <dgm:pt modelId="{4F5A3B64-3F09-4208-AE30-AE3A985B6581}" type="parTrans" cxnId="{00CD82B3-8A03-4A7E-AB7B-A12EC353989B}">
      <dgm:prSet/>
      <dgm:spPr/>
      <dgm:t>
        <a:bodyPr rtlCol="0"/>
        <a:lstStyle/>
        <a:p>
          <a:pPr rtl="0"/>
          <a:endParaRPr lang="en-US"/>
        </a:p>
      </dgm:t>
    </dgm:pt>
    <dgm:pt modelId="{C275D667-1342-4DA5-BDDB-C9B7450E643B}" type="sibTrans" cxnId="{00CD82B3-8A03-4A7E-AB7B-A12EC353989B}">
      <dgm:prSet/>
      <dgm:spPr/>
      <dgm:t>
        <a:bodyPr rtlCol="0"/>
        <a:lstStyle/>
        <a:p>
          <a:pPr rtl="0"/>
          <a:endParaRPr lang="en-US"/>
        </a:p>
      </dgm:t>
    </dgm:pt>
    <dgm:pt modelId="{F51B0818-452E-4A31-A82D-85BFB8B87811}">
      <dgm:prSet custT="1"/>
      <dgm:spPr/>
      <dgm:t>
        <a:bodyPr rtlCol="0"/>
        <a:lstStyle/>
        <a:p>
          <a:pPr rtl="0"/>
          <a:r>
            <a:rPr lang="en-gb" sz="2400" noProof="0" dirty="0">
              <a:solidFill>
                <a:schemeClr val="tx1">
                  <a:lumMod val="75000"/>
                  <a:lumOff val="25000"/>
                </a:schemeClr>
              </a:solidFill>
            </a:rPr>
            <a:t>Sustainability in transport and SCM</a:t>
          </a:r>
        </a:p>
      </dgm:t>
    </dgm:pt>
    <dgm:pt modelId="{D49EC558-1A1B-479D-AA4B-0EF7C10B322F}" type="parTrans" cxnId="{52373375-B496-4285-8F24-1F445456E04B}">
      <dgm:prSet/>
      <dgm:spPr/>
      <dgm:t>
        <a:bodyPr rtlCol="0"/>
        <a:lstStyle/>
        <a:p>
          <a:pPr rtl="0"/>
          <a:endParaRPr lang="en-GB"/>
        </a:p>
      </dgm:t>
    </dgm:pt>
    <dgm:pt modelId="{90475EF7-AA09-463E-9BB9-1E4C0A6FF338}" type="sibTrans" cxnId="{52373375-B496-4285-8F24-1F445456E04B}">
      <dgm:prSet/>
      <dgm:spPr/>
      <dgm:t>
        <a:bodyPr rtlCol="0"/>
        <a:lstStyle/>
        <a:p>
          <a:pPr rtl="0"/>
          <a:endParaRPr lang="en-GB"/>
        </a:p>
      </dgm:t>
    </dgm:pt>
    <dgm:pt modelId="{A891EF75-9CC5-4524-BC8F-7DE5EFCDE641}">
      <dgm:prSet custT="1"/>
      <dgm:spPr/>
      <dgm:t>
        <a:bodyPr rtlCol="0"/>
        <a:lstStyle/>
        <a:p>
          <a:pPr rtl="0"/>
          <a:r>
            <a:rPr lang="en-gb" sz="2400" noProof="0" dirty="0">
              <a:solidFill>
                <a:schemeClr val="tx1">
                  <a:lumMod val="75000"/>
                  <a:lumOff val="25000"/>
                </a:schemeClr>
              </a:solidFill>
            </a:rPr>
            <a:t>Modal Split and Modal Shift</a:t>
          </a:r>
        </a:p>
      </dgm:t>
    </dgm:pt>
    <dgm:pt modelId="{4863EFD5-6729-411C-A4F5-1C71C2368B25}" type="parTrans" cxnId="{6CEBBD06-556D-4059-BEC9-042A8DE53AFE}">
      <dgm:prSet/>
      <dgm:spPr/>
      <dgm:t>
        <a:bodyPr rtlCol="0"/>
        <a:lstStyle/>
        <a:p>
          <a:pPr rtl="0"/>
          <a:endParaRPr lang="en-GB"/>
        </a:p>
      </dgm:t>
    </dgm:pt>
    <dgm:pt modelId="{648284FC-DAED-4D30-ACA4-2527F68B94F2}" type="sibTrans" cxnId="{6CEBBD06-556D-4059-BEC9-042A8DE53AFE}">
      <dgm:prSet/>
      <dgm:spPr/>
      <dgm:t>
        <a:bodyPr rtlCol="0"/>
        <a:lstStyle/>
        <a:p>
          <a:pPr rtl="0"/>
          <a:endParaRPr lang="en-GB"/>
        </a:p>
      </dgm:t>
    </dgm:pt>
    <dgm:pt modelId="{9C7A0AB8-0F73-48ED-82B2-A036FC63C785}">
      <dgm:prSet custT="1"/>
      <dgm:spPr/>
      <dgm:t>
        <a:bodyPr rtlCol="0"/>
        <a:lstStyle/>
        <a:p>
          <a:pPr rtl="0"/>
          <a:r>
            <a:rPr lang="en-gb" sz="2400" b="1" noProof="0" dirty="0">
              <a:solidFill>
                <a:schemeClr val="tx1">
                  <a:lumMod val="75000"/>
                  <a:lumOff val="25000"/>
                </a:schemeClr>
              </a:solidFill>
            </a:rPr>
            <a:t>Transport modes</a:t>
          </a:r>
        </a:p>
      </dgm:t>
    </dgm:pt>
    <dgm:pt modelId="{20CF6C5B-E756-4330-B45E-6910F3408BFD}" type="parTrans" cxnId="{2E6F3A70-16EE-41F5-8008-AB7CA9FF909B}">
      <dgm:prSet/>
      <dgm:spPr/>
      <dgm:t>
        <a:bodyPr rtlCol="0"/>
        <a:lstStyle/>
        <a:p>
          <a:pPr rtl="0"/>
          <a:endParaRPr lang="en-GB"/>
        </a:p>
      </dgm:t>
    </dgm:pt>
    <dgm:pt modelId="{7EF5DA5E-8B53-4232-A73A-8DBEC4D601AA}" type="sibTrans" cxnId="{2E6F3A70-16EE-41F5-8008-AB7CA9FF909B}">
      <dgm:prSet/>
      <dgm:spPr/>
      <dgm:t>
        <a:bodyPr rtlCol="0"/>
        <a:lstStyle/>
        <a:p>
          <a:pPr rtl="0"/>
          <a:endParaRPr lang="en-GB"/>
        </a:p>
      </dgm:t>
    </dgm:pt>
    <dgm:pt modelId="{C0403145-4B0E-4661-88EC-29E43197B407}">
      <dgm:prSet custT="1"/>
      <dgm:spPr/>
      <dgm:t>
        <a:bodyPr rtlCol="0"/>
        <a:lstStyle/>
        <a:p>
          <a:pPr rtl="0"/>
          <a:r>
            <a:rPr lang="en-gb" sz="2400" b="0" dirty="0">
              <a:solidFill>
                <a:schemeClr val="tx1">
                  <a:lumMod val="75000"/>
                  <a:lumOff val="25000"/>
                </a:schemeClr>
              </a:solidFill>
            </a:rPr>
            <a:t>Freight transport in general</a:t>
          </a:r>
          <a:endParaRPr lang="de-DE" sz="2400" b="0" noProof="0" dirty="0">
            <a:solidFill>
              <a:schemeClr val="tx1">
                <a:lumMod val="75000"/>
                <a:lumOff val="25000"/>
              </a:schemeClr>
            </a:solidFill>
          </a:endParaRPr>
        </a:p>
      </dgm:t>
    </dgm:pt>
    <dgm:pt modelId="{2559AE08-39E0-4137-91FB-BFAEB4C2BE39}" type="sibTrans" cxnId="{978085F8-7343-4021-A661-554AF6D366DE}">
      <dgm:prSet/>
      <dgm:spPr/>
      <dgm:t>
        <a:bodyPr rtlCol="0"/>
        <a:lstStyle/>
        <a:p>
          <a:pPr rtl="0"/>
          <a:endParaRPr lang="en-GB"/>
        </a:p>
      </dgm:t>
    </dgm:pt>
    <dgm:pt modelId="{73A7A1BD-7069-4094-AD65-B961F8BB87BF}" type="parTrans" cxnId="{978085F8-7343-4021-A661-554AF6D366DE}">
      <dgm:prSet/>
      <dgm:spPr/>
      <dgm:t>
        <a:bodyPr rtlCol="0"/>
        <a:lstStyle/>
        <a:p>
          <a:pPr rtl="0"/>
          <a:endParaRPr lang="en-GB"/>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5C34AD46-4F81-4FE0-9107-899FA035456E}" type="pres">
      <dgm:prSet presAssocID="{C0403145-4B0E-4661-88EC-29E43197B407}" presName="text_1" presStyleLbl="node1" presStyleIdx="0" presStyleCnt="5">
        <dgm:presLayoutVars>
          <dgm:bulletEnabled val="1"/>
        </dgm:presLayoutVars>
      </dgm:prSet>
      <dgm:spPr/>
    </dgm:pt>
    <dgm:pt modelId="{EB228FD7-A81E-4C72-B5D4-4FF154E63AEF}" type="pres">
      <dgm:prSet presAssocID="{C0403145-4B0E-4661-88EC-29E43197B407}" presName="accent_1" presStyleCnt="0"/>
      <dgm:spPr/>
    </dgm:pt>
    <dgm:pt modelId="{353760D2-E5BB-4308-B127-A053385FD751}" type="pres">
      <dgm:prSet presAssocID="{C0403145-4B0E-4661-88EC-29E43197B407}" presName="accentRepeatNode" presStyleLbl="solidFgAcc1" presStyleIdx="0" presStyleCnt="5"/>
      <dgm:spPr>
        <a:solidFill>
          <a:schemeClr val="bg1"/>
        </a:solidFill>
      </dgm:spPr>
    </dgm:pt>
    <dgm:pt modelId="{E3DF5693-9B7B-4CC2-ABEB-5DF8E6B822D7}" type="pres">
      <dgm:prSet presAssocID="{9C7A0AB8-0F73-48ED-82B2-A036FC63C785}" presName="text_2" presStyleLbl="node1" presStyleIdx="1" presStyleCnt="5">
        <dgm:presLayoutVars>
          <dgm:bulletEnabled val="1"/>
        </dgm:presLayoutVars>
      </dgm:prSet>
      <dgm:spPr/>
    </dgm:pt>
    <dgm:pt modelId="{CED0301B-D530-4759-9AE4-0ED2F6916F64}" type="pres">
      <dgm:prSet presAssocID="{9C7A0AB8-0F73-48ED-82B2-A036FC63C785}" presName="accent_2" presStyleCnt="0"/>
      <dgm:spPr/>
    </dgm:pt>
    <dgm:pt modelId="{0CAD707C-CFED-4029-885D-BCED9EE6E379}" type="pres">
      <dgm:prSet presAssocID="{9C7A0AB8-0F73-48ED-82B2-A036FC63C785}" presName="accentRepeatNode" presStyleLbl="solidFgAcc1" presStyleIdx="1" presStyleCnt="5"/>
      <dgm:spPr>
        <a:solidFill>
          <a:schemeClr val="bg1"/>
        </a:solidFill>
      </dgm:spPr>
    </dgm:pt>
    <dgm:pt modelId="{4486AABC-A3C7-4D68-AB13-A1E97E375218}" type="pres">
      <dgm:prSet presAssocID="{A891EF75-9CC5-4524-BC8F-7DE5EFCDE641}" presName="text_3" presStyleLbl="node1" presStyleIdx="2" presStyleCnt="5">
        <dgm:presLayoutVars>
          <dgm:bulletEnabled val="1"/>
        </dgm:presLayoutVars>
      </dgm:prSet>
      <dgm:spPr/>
    </dgm:pt>
    <dgm:pt modelId="{358CB0F9-DD7E-44FB-BCEE-5E198771FCBA}" type="pres">
      <dgm:prSet presAssocID="{A891EF75-9CC5-4524-BC8F-7DE5EFCDE641}" presName="accent_3" presStyleCnt="0"/>
      <dgm:spPr/>
    </dgm:pt>
    <dgm:pt modelId="{68E3B2EA-25E6-4B47-9FAE-8813B1B7A920}" type="pres">
      <dgm:prSet presAssocID="{A891EF75-9CC5-4524-BC8F-7DE5EFCDE641}" presName="accentRepeatNode" presStyleLbl="solidFgAcc1" presStyleIdx="2" presStyleCnt="5"/>
      <dgm:spPr>
        <a:solidFill>
          <a:srgbClr val="1F3B5F"/>
        </a:solidFill>
      </dgm:spPr>
    </dgm:pt>
    <dgm:pt modelId="{CD8EDBAA-837F-45C1-9A5A-F31A4C740815}" type="pres">
      <dgm:prSet presAssocID="{F51B0818-452E-4A31-A82D-85BFB8B87811}" presName="text_4" presStyleLbl="node1" presStyleIdx="3" presStyleCnt="5">
        <dgm:presLayoutVars>
          <dgm:bulletEnabled val="1"/>
        </dgm:presLayoutVars>
      </dgm:prSet>
      <dgm:spPr/>
    </dgm:pt>
    <dgm:pt modelId="{3C7C5F4C-7DF8-41B1-BE6C-6BFED5EEA306}" type="pres">
      <dgm:prSet presAssocID="{F51B0818-452E-4A31-A82D-85BFB8B87811}" presName="accent_4" presStyleCnt="0"/>
      <dgm:spPr/>
    </dgm:pt>
    <dgm:pt modelId="{7D0738C9-3765-47B0-AD63-163CC4C3DB5F}" type="pres">
      <dgm:prSet presAssocID="{F51B0818-452E-4A31-A82D-85BFB8B87811}" presName="accentRepeatNode" presStyleLbl="solidFgAcc1" presStyleIdx="3" presStyleCnt="5"/>
      <dgm:spPr/>
    </dgm:pt>
    <dgm:pt modelId="{19682197-8303-4836-B1F1-569FDE9522F4}" type="pres">
      <dgm:prSet presAssocID="{751605F6-31DF-4E1E-AD67-19FD5C110A50}" presName="text_5" presStyleLbl="node1" presStyleIdx="4" presStyleCnt="5">
        <dgm:presLayoutVars>
          <dgm:bulletEnabled val="1"/>
        </dgm:presLayoutVars>
      </dgm:prSet>
      <dgm:spPr/>
    </dgm:pt>
    <dgm:pt modelId="{E1929C75-4C2E-4C7A-9E7E-051C25D557B1}" type="pres">
      <dgm:prSet presAssocID="{751605F6-31DF-4E1E-AD67-19FD5C110A50}" presName="accent_5" presStyleCnt="0"/>
      <dgm:spPr/>
    </dgm:pt>
    <dgm:pt modelId="{778CB8F3-48B0-485B-8F03-E61C740FAFB1}" type="pres">
      <dgm:prSet presAssocID="{751605F6-31DF-4E1E-AD67-19FD5C110A50}" presName="accentRepeatNode" presStyleLbl="solidFgAcc1" presStyleIdx="4" presStyleCnt="5"/>
      <dgm:spPr/>
    </dgm:pt>
  </dgm:ptLst>
  <dgm:cxnLst>
    <dgm:cxn modelId="{6CEBBD06-556D-4059-BEC9-042A8DE53AFE}" srcId="{754914D3-2823-4D9D-9B5F-8AAE908A2791}" destId="{A891EF75-9CC5-4524-BC8F-7DE5EFCDE641}" srcOrd="2" destOrd="0" parTransId="{4863EFD5-6729-411C-A4F5-1C71C2368B25}" sibTransId="{648284FC-DAED-4D30-ACA4-2527F68B94F2}"/>
    <dgm:cxn modelId="{E0A9D506-F533-4FE5-9338-D2894FE84211}" type="presOf" srcId="{754914D3-2823-4D9D-9B5F-8AAE908A2791}" destId="{AE6139D5-D84B-4711-8A6A-A5161E022A99}" srcOrd="0" destOrd="0" presId="urn:microsoft.com/office/officeart/2008/layout/VerticalCurvedList"/>
    <dgm:cxn modelId="{6BFF8519-23DD-4C38-AE5B-8746B549AB63}" type="presOf" srcId="{751605F6-31DF-4E1E-AD67-19FD5C110A50}" destId="{19682197-8303-4836-B1F1-569FDE9522F4}" srcOrd="0" destOrd="0" presId="urn:microsoft.com/office/officeart/2008/layout/VerticalCurvedList"/>
    <dgm:cxn modelId="{65A9082E-DF61-46A0-989E-DFF118F5B2F8}" type="presOf" srcId="{F51B0818-452E-4A31-A82D-85BFB8B87811}" destId="{CD8EDBAA-837F-45C1-9A5A-F31A4C740815}" srcOrd="0" destOrd="0" presId="urn:microsoft.com/office/officeart/2008/layout/VerticalCurvedList"/>
    <dgm:cxn modelId="{AE9EA469-326F-48E4-965F-27507FA78347}" type="presOf" srcId="{C0403145-4B0E-4661-88EC-29E43197B407}" destId="{5C34AD46-4F81-4FE0-9107-899FA035456E}" srcOrd="0" destOrd="0" presId="urn:microsoft.com/office/officeart/2008/layout/VerticalCurvedList"/>
    <dgm:cxn modelId="{2E6F3A70-16EE-41F5-8008-AB7CA9FF909B}" srcId="{754914D3-2823-4D9D-9B5F-8AAE908A2791}" destId="{9C7A0AB8-0F73-48ED-82B2-A036FC63C785}" srcOrd="1" destOrd="0" parTransId="{20CF6C5B-E756-4330-B45E-6910F3408BFD}" sibTransId="{7EF5DA5E-8B53-4232-A73A-8DBEC4D601AA}"/>
    <dgm:cxn modelId="{52373375-B496-4285-8F24-1F445456E04B}" srcId="{754914D3-2823-4D9D-9B5F-8AAE908A2791}" destId="{F51B0818-452E-4A31-A82D-85BFB8B87811}" srcOrd="3" destOrd="0" parTransId="{D49EC558-1A1B-479D-AA4B-0EF7C10B322F}" sibTransId="{90475EF7-AA09-463E-9BB9-1E4C0A6FF338}"/>
    <dgm:cxn modelId="{3D782E97-9772-4AE1-B05E-8459A069475B}" type="presOf" srcId="{A891EF75-9CC5-4524-BC8F-7DE5EFCDE641}" destId="{4486AABC-A3C7-4D68-AB13-A1E97E375218}" srcOrd="0" destOrd="0" presId="urn:microsoft.com/office/officeart/2008/layout/VerticalCurvedList"/>
    <dgm:cxn modelId="{B3DB3C9E-BF0F-4C39-BB55-018C7CCD7B93}" type="presOf" srcId="{2559AE08-39E0-4137-91FB-BFAEB4C2BE39}" destId="{93855F07-44CB-45DE-B464-761E63A71CD5}" srcOrd="0" destOrd="0" presId="urn:microsoft.com/office/officeart/2008/layout/VerticalCurvedList"/>
    <dgm:cxn modelId="{00CD82B3-8A03-4A7E-AB7B-A12EC353989B}" srcId="{754914D3-2823-4D9D-9B5F-8AAE908A2791}" destId="{751605F6-31DF-4E1E-AD67-19FD5C110A50}" srcOrd="4" destOrd="0" parTransId="{4F5A3B64-3F09-4208-AE30-AE3A985B6581}" sibTransId="{C275D667-1342-4DA5-BDDB-C9B7450E643B}"/>
    <dgm:cxn modelId="{C6535DE7-2173-46F6-9D8D-181398F61902}" type="presOf" srcId="{9C7A0AB8-0F73-48ED-82B2-A036FC63C785}" destId="{E3DF5693-9B7B-4CC2-ABEB-5DF8E6B822D7}" srcOrd="0" destOrd="0" presId="urn:microsoft.com/office/officeart/2008/layout/VerticalCurvedList"/>
    <dgm:cxn modelId="{978085F8-7343-4021-A661-554AF6D366DE}" srcId="{754914D3-2823-4D9D-9B5F-8AAE908A2791}" destId="{C0403145-4B0E-4661-88EC-29E43197B407}" srcOrd="0" destOrd="0" parTransId="{73A7A1BD-7069-4094-AD65-B961F8BB87BF}" sibTransId="{2559AE08-39E0-4137-91FB-BFAEB4C2BE39}"/>
    <dgm:cxn modelId="{2C50A92D-0525-4B13-9F03-735EDC927D1B}" type="presParOf" srcId="{AE6139D5-D84B-4711-8A6A-A5161E022A99}" destId="{00F42187-34FD-4D8B-A449-F316E9EB9AFA}" srcOrd="0" destOrd="0" presId="urn:microsoft.com/office/officeart/2008/layout/VerticalCurvedList"/>
    <dgm:cxn modelId="{A9095DB3-F18F-492F-B428-1570AE615055}" type="presParOf" srcId="{00F42187-34FD-4D8B-A449-F316E9EB9AFA}" destId="{C168C53D-163A-4892-8EF0-B5326C3FF8C8}" srcOrd="0" destOrd="0" presId="urn:microsoft.com/office/officeart/2008/layout/VerticalCurvedList"/>
    <dgm:cxn modelId="{26F97A9C-D9ED-43E6-941B-B00D4FF1BE82}" type="presParOf" srcId="{C168C53D-163A-4892-8EF0-B5326C3FF8C8}" destId="{0FAB2C97-DF89-43B9-B7B2-C745E026F562}" srcOrd="0" destOrd="0" presId="urn:microsoft.com/office/officeart/2008/layout/VerticalCurvedList"/>
    <dgm:cxn modelId="{AFCFE948-7E34-47A3-97C6-9A8CE2D891B5}" type="presParOf" srcId="{C168C53D-163A-4892-8EF0-B5326C3FF8C8}" destId="{93855F07-44CB-45DE-B464-761E63A71CD5}" srcOrd="1" destOrd="0" presId="urn:microsoft.com/office/officeart/2008/layout/VerticalCurvedList"/>
    <dgm:cxn modelId="{CA46C726-9E3A-4941-BDFF-713300E91A45}" type="presParOf" srcId="{C168C53D-163A-4892-8EF0-B5326C3FF8C8}" destId="{D258DE45-194F-4470-A0BE-D234AB24927B}" srcOrd="2" destOrd="0" presId="urn:microsoft.com/office/officeart/2008/layout/VerticalCurvedList"/>
    <dgm:cxn modelId="{0293FD6E-2102-4F4E-B163-17DD13C3E185}" type="presParOf" srcId="{C168C53D-163A-4892-8EF0-B5326C3FF8C8}" destId="{BF8CDB65-7F63-46ED-AD6F-299BB5E410A3}" srcOrd="3" destOrd="0" presId="urn:microsoft.com/office/officeart/2008/layout/VerticalCurvedList"/>
    <dgm:cxn modelId="{A1A5B01A-97FD-4009-B511-19351C01A240}" type="presParOf" srcId="{00F42187-34FD-4D8B-A449-F316E9EB9AFA}" destId="{5C34AD46-4F81-4FE0-9107-899FA035456E}" srcOrd="1" destOrd="0" presId="urn:microsoft.com/office/officeart/2008/layout/VerticalCurvedList"/>
    <dgm:cxn modelId="{92F525C4-5C4A-4DF1-99BA-6542D2238895}" type="presParOf" srcId="{00F42187-34FD-4D8B-A449-F316E9EB9AFA}" destId="{EB228FD7-A81E-4C72-B5D4-4FF154E63AEF}" srcOrd="2" destOrd="0" presId="urn:microsoft.com/office/officeart/2008/layout/VerticalCurvedList"/>
    <dgm:cxn modelId="{5D88F92F-F35B-4015-938C-F92BB95BAD1A}" type="presParOf" srcId="{EB228FD7-A81E-4C72-B5D4-4FF154E63AEF}" destId="{353760D2-E5BB-4308-B127-A053385FD751}" srcOrd="0" destOrd="0" presId="urn:microsoft.com/office/officeart/2008/layout/VerticalCurvedList"/>
    <dgm:cxn modelId="{0B9F5E13-D79E-4139-9DDE-20A59C3D627E}" type="presParOf" srcId="{00F42187-34FD-4D8B-A449-F316E9EB9AFA}" destId="{E3DF5693-9B7B-4CC2-ABEB-5DF8E6B822D7}" srcOrd="3" destOrd="0" presId="urn:microsoft.com/office/officeart/2008/layout/VerticalCurvedList"/>
    <dgm:cxn modelId="{B93151C1-3B29-4732-9F1D-9638CC8A00FA}" type="presParOf" srcId="{00F42187-34FD-4D8B-A449-F316E9EB9AFA}" destId="{CED0301B-D530-4759-9AE4-0ED2F6916F64}" srcOrd="4" destOrd="0" presId="urn:microsoft.com/office/officeart/2008/layout/VerticalCurvedList"/>
    <dgm:cxn modelId="{5AFBE622-3217-4F21-B52B-49E7289CC7C4}" type="presParOf" srcId="{CED0301B-D530-4759-9AE4-0ED2F6916F64}" destId="{0CAD707C-CFED-4029-885D-BCED9EE6E379}" srcOrd="0" destOrd="0" presId="urn:microsoft.com/office/officeart/2008/layout/VerticalCurvedList"/>
    <dgm:cxn modelId="{81BAA8C6-5C7E-4130-A21C-3FB770C509EA}" type="presParOf" srcId="{00F42187-34FD-4D8B-A449-F316E9EB9AFA}" destId="{4486AABC-A3C7-4D68-AB13-A1E97E375218}" srcOrd="5" destOrd="0" presId="urn:microsoft.com/office/officeart/2008/layout/VerticalCurvedList"/>
    <dgm:cxn modelId="{C40B05BF-C9F2-4722-892A-DAF96D46CC8A}" type="presParOf" srcId="{00F42187-34FD-4D8B-A449-F316E9EB9AFA}" destId="{358CB0F9-DD7E-44FB-BCEE-5E198771FCBA}" srcOrd="6" destOrd="0" presId="urn:microsoft.com/office/officeart/2008/layout/VerticalCurvedList"/>
    <dgm:cxn modelId="{CAF3946B-529C-44F9-B030-26A7E47E8175}" type="presParOf" srcId="{358CB0F9-DD7E-44FB-BCEE-5E198771FCBA}" destId="{68E3B2EA-25E6-4B47-9FAE-8813B1B7A920}" srcOrd="0" destOrd="0" presId="urn:microsoft.com/office/officeart/2008/layout/VerticalCurvedList"/>
    <dgm:cxn modelId="{1E505A1C-7D4B-4BEA-ACEA-921688AA7B7C}" type="presParOf" srcId="{00F42187-34FD-4D8B-A449-F316E9EB9AFA}" destId="{CD8EDBAA-837F-45C1-9A5A-F31A4C740815}" srcOrd="7" destOrd="0" presId="urn:microsoft.com/office/officeart/2008/layout/VerticalCurvedList"/>
    <dgm:cxn modelId="{E1D05975-5E4D-4D91-AE46-4B6588AF905A}" type="presParOf" srcId="{00F42187-34FD-4D8B-A449-F316E9EB9AFA}" destId="{3C7C5F4C-7DF8-41B1-BE6C-6BFED5EEA306}" srcOrd="8" destOrd="0" presId="urn:microsoft.com/office/officeart/2008/layout/VerticalCurvedList"/>
    <dgm:cxn modelId="{C167BE91-1562-403F-AE50-EA735CB0DB8E}" type="presParOf" srcId="{3C7C5F4C-7DF8-41B1-BE6C-6BFED5EEA306}" destId="{7D0738C9-3765-47B0-AD63-163CC4C3DB5F}" srcOrd="0" destOrd="0" presId="urn:microsoft.com/office/officeart/2008/layout/VerticalCurvedList"/>
    <dgm:cxn modelId="{FDC08899-7F92-4476-9A7D-F49294E926B7}" type="presParOf" srcId="{00F42187-34FD-4D8B-A449-F316E9EB9AFA}" destId="{19682197-8303-4836-B1F1-569FDE9522F4}" srcOrd="9" destOrd="0" presId="urn:microsoft.com/office/officeart/2008/layout/VerticalCurvedList"/>
    <dgm:cxn modelId="{A97BCCA7-EA17-4C73-B8D8-17175B52288A}" type="presParOf" srcId="{00F42187-34FD-4D8B-A449-F316E9EB9AFA}" destId="{E1929C75-4C2E-4C7A-9E7E-051C25D557B1}" srcOrd="10" destOrd="0" presId="urn:microsoft.com/office/officeart/2008/layout/VerticalCurvedList"/>
    <dgm:cxn modelId="{60006F2B-A24D-4390-84CC-1475555CEC55}" type="presParOf" srcId="{E1929C75-4C2E-4C7A-9E7E-051C25D557B1}" destId="{778CB8F3-48B0-485B-8F03-E61C740FAFB1}"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rtlCol="0"/>
        <a:lstStyle/>
        <a:p>
          <a:pPr rtl="0"/>
          <a:endParaRPr lang="de-DE"/>
        </a:p>
      </dgm:t>
    </dgm:pt>
    <dgm:pt modelId="{751605F6-31DF-4E1E-AD67-19FD5C110A50}">
      <dgm:prSet custT="1"/>
      <dgm:spPr/>
      <dgm:t>
        <a:bodyPr rtlCol="0"/>
        <a:lstStyle/>
        <a:p>
          <a:pPr rtl="0"/>
          <a:r>
            <a:rPr lang="en-gb" sz="2400" noProof="0" dirty="0">
              <a:solidFill>
                <a:schemeClr val="tx1">
                  <a:lumMod val="75000"/>
                  <a:lumOff val="25000"/>
                </a:schemeClr>
              </a:solidFill>
            </a:rPr>
            <a:t>Case Study</a:t>
          </a:r>
        </a:p>
      </dgm:t>
    </dgm:pt>
    <dgm:pt modelId="{4F5A3B64-3F09-4208-AE30-AE3A985B6581}" type="parTrans" cxnId="{00CD82B3-8A03-4A7E-AB7B-A12EC353989B}">
      <dgm:prSet/>
      <dgm:spPr/>
      <dgm:t>
        <a:bodyPr rtlCol="0"/>
        <a:lstStyle/>
        <a:p>
          <a:pPr rtl="0"/>
          <a:endParaRPr lang="en-US"/>
        </a:p>
      </dgm:t>
    </dgm:pt>
    <dgm:pt modelId="{C275D667-1342-4DA5-BDDB-C9B7450E643B}" type="sibTrans" cxnId="{00CD82B3-8A03-4A7E-AB7B-A12EC353989B}">
      <dgm:prSet/>
      <dgm:spPr/>
      <dgm:t>
        <a:bodyPr rtlCol="0"/>
        <a:lstStyle/>
        <a:p>
          <a:pPr rtl="0"/>
          <a:endParaRPr lang="en-US"/>
        </a:p>
      </dgm:t>
    </dgm:pt>
    <dgm:pt modelId="{F51B0818-452E-4A31-A82D-85BFB8B87811}">
      <dgm:prSet custT="1"/>
      <dgm:spPr/>
      <dgm:t>
        <a:bodyPr rtlCol="0"/>
        <a:lstStyle/>
        <a:p>
          <a:pPr rtl="0"/>
          <a:r>
            <a:rPr lang="en-gb" sz="2400" noProof="0" dirty="0">
              <a:solidFill>
                <a:schemeClr val="tx1">
                  <a:lumMod val="75000"/>
                  <a:lumOff val="25000"/>
                </a:schemeClr>
              </a:solidFill>
            </a:rPr>
            <a:t>Sustainability in transport and SCM</a:t>
          </a:r>
        </a:p>
      </dgm:t>
    </dgm:pt>
    <dgm:pt modelId="{D49EC558-1A1B-479D-AA4B-0EF7C10B322F}" type="parTrans" cxnId="{52373375-B496-4285-8F24-1F445456E04B}">
      <dgm:prSet/>
      <dgm:spPr/>
      <dgm:t>
        <a:bodyPr rtlCol="0"/>
        <a:lstStyle/>
        <a:p>
          <a:pPr rtl="0"/>
          <a:endParaRPr lang="en-GB"/>
        </a:p>
      </dgm:t>
    </dgm:pt>
    <dgm:pt modelId="{90475EF7-AA09-463E-9BB9-1E4C0A6FF338}" type="sibTrans" cxnId="{52373375-B496-4285-8F24-1F445456E04B}">
      <dgm:prSet/>
      <dgm:spPr/>
      <dgm:t>
        <a:bodyPr rtlCol="0"/>
        <a:lstStyle/>
        <a:p>
          <a:pPr rtl="0"/>
          <a:endParaRPr lang="en-GB"/>
        </a:p>
      </dgm:t>
    </dgm:pt>
    <dgm:pt modelId="{A891EF75-9CC5-4524-BC8F-7DE5EFCDE641}">
      <dgm:prSet custT="1"/>
      <dgm:spPr/>
      <dgm:t>
        <a:bodyPr rtlCol="0"/>
        <a:lstStyle/>
        <a:p>
          <a:pPr rtl="0"/>
          <a:r>
            <a:rPr lang="en-gb" sz="2400" noProof="0" dirty="0">
              <a:solidFill>
                <a:schemeClr val="tx1">
                  <a:lumMod val="75000"/>
                  <a:lumOff val="25000"/>
                </a:schemeClr>
              </a:solidFill>
            </a:rPr>
            <a:t>Modal Split and Modal Shift</a:t>
          </a:r>
        </a:p>
      </dgm:t>
    </dgm:pt>
    <dgm:pt modelId="{4863EFD5-6729-411C-A4F5-1C71C2368B25}" type="parTrans" cxnId="{6CEBBD06-556D-4059-BEC9-042A8DE53AFE}">
      <dgm:prSet/>
      <dgm:spPr/>
      <dgm:t>
        <a:bodyPr rtlCol="0"/>
        <a:lstStyle/>
        <a:p>
          <a:pPr rtl="0"/>
          <a:endParaRPr lang="en-GB"/>
        </a:p>
      </dgm:t>
    </dgm:pt>
    <dgm:pt modelId="{648284FC-DAED-4D30-ACA4-2527F68B94F2}" type="sibTrans" cxnId="{6CEBBD06-556D-4059-BEC9-042A8DE53AFE}">
      <dgm:prSet/>
      <dgm:spPr/>
      <dgm:t>
        <a:bodyPr rtlCol="0"/>
        <a:lstStyle/>
        <a:p>
          <a:pPr rtl="0"/>
          <a:endParaRPr lang="en-GB"/>
        </a:p>
      </dgm:t>
    </dgm:pt>
    <dgm:pt modelId="{9C7A0AB8-0F73-48ED-82B2-A036FC63C785}">
      <dgm:prSet custT="1"/>
      <dgm:spPr/>
      <dgm:t>
        <a:bodyPr rtlCol="0"/>
        <a:lstStyle/>
        <a:p>
          <a:pPr rtl="0"/>
          <a:r>
            <a:rPr lang="en-gb" sz="2400" b="1" noProof="0" dirty="0">
              <a:solidFill>
                <a:schemeClr val="tx1">
                  <a:lumMod val="75000"/>
                  <a:lumOff val="25000"/>
                </a:schemeClr>
              </a:solidFill>
            </a:rPr>
            <a:t>Transport modes</a:t>
          </a:r>
        </a:p>
      </dgm:t>
    </dgm:pt>
    <dgm:pt modelId="{20CF6C5B-E756-4330-B45E-6910F3408BFD}" type="parTrans" cxnId="{2E6F3A70-16EE-41F5-8008-AB7CA9FF909B}">
      <dgm:prSet/>
      <dgm:spPr/>
      <dgm:t>
        <a:bodyPr rtlCol="0"/>
        <a:lstStyle/>
        <a:p>
          <a:pPr rtl="0"/>
          <a:endParaRPr lang="en-GB"/>
        </a:p>
      </dgm:t>
    </dgm:pt>
    <dgm:pt modelId="{7EF5DA5E-8B53-4232-A73A-8DBEC4D601AA}" type="sibTrans" cxnId="{2E6F3A70-16EE-41F5-8008-AB7CA9FF909B}">
      <dgm:prSet/>
      <dgm:spPr/>
      <dgm:t>
        <a:bodyPr rtlCol="0"/>
        <a:lstStyle/>
        <a:p>
          <a:pPr rtl="0"/>
          <a:endParaRPr lang="en-GB"/>
        </a:p>
      </dgm:t>
    </dgm:pt>
    <dgm:pt modelId="{C0403145-4B0E-4661-88EC-29E43197B407}">
      <dgm:prSet custT="1"/>
      <dgm:spPr/>
      <dgm:t>
        <a:bodyPr rtlCol="0"/>
        <a:lstStyle/>
        <a:p>
          <a:pPr rtl="0"/>
          <a:r>
            <a:rPr lang="en-gb" sz="2400" b="0" dirty="0">
              <a:solidFill>
                <a:schemeClr val="tx1">
                  <a:lumMod val="75000"/>
                  <a:lumOff val="25000"/>
                </a:schemeClr>
              </a:solidFill>
            </a:rPr>
            <a:t>Freight transport in general</a:t>
          </a:r>
          <a:endParaRPr lang="de-DE" sz="2400" b="0" noProof="0" dirty="0">
            <a:solidFill>
              <a:schemeClr val="tx1">
                <a:lumMod val="75000"/>
                <a:lumOff val="25000"/>
              </a:schemeClr>
            </a:solidFill>
          </a:endParaRPr>
        </a:p>
      </dgm:t>
    </dgm:pt>
    <dgm:pt modelId="{2559AE08-39E0-4137-91FB-BFAEB4C2BE39}" type="sibTrans" cxnId="{978085F8-7343-4021-A661-554AF6D366DE}">
      <dgm:prSet/>
      <dgm:spPr/>
      <dgm:t>
        <a:bodyPr rtlCol="0"/>
        <a:lstStyle/>
        <a:p>
          <a:pPr rtl="0"/>
          <a:endParaRPr lang="en-GB"/>
        </a:p>
      </dgm:t>
    </dgm:pt>
    <dgm:pt modelId="{73A7A1BD-7069-4094-AD65-B961F8BB87BF}" type="parTrans" cxnId="{978085F8-7343-4021-A661-554AF6D366DE}">
      <dgm:prSet/>
      <dgm:spPr/>
      <dgm:t>
        <a:bodyPr rtlCol="0"/>
        <a:lstStyle/>
        <a:p>
          <a:pPr rtl="0"/>
          <a:endParaRPr lang="en-GB"/>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5C34AD46-4F81-4FE0-9107-899FA035456E}" type="pres">
      <dgm:prSet presAssocID="{C0403145-4B0E-4661-88EC-29E43197B407}" presName="text_1" presStyleLbl="node1" presStyleIdx="0" presStyleCnt="5">
        <dgm:presLayoutVars>
          <dgm:bulletEnabled val="1"/>
        </dgm:presLayoutVars>
      </dgm:prSet>
      <dgm:spPr/>
    </dgm:pt>
    <dgm:pt modelId="{EB228FD7-A81E-4C72-B5D4-4FF154E63AEF}" type="pres">
      <dgm:prSet presAssocID="{C0403145-4B0E-4661-88EC-29E43197B407}" presName="accent_1" presStyleCnt="0"/>
      <dgm:spPr/>
    </dgm:pt>
    <dgm:pt modelId="{353760D2-E5BB-4308-B127-A053385FD751}" type="pres">
      <dgm:prSet presAssocID="{C0403145-4B0E-4661-88EC-29E43197B407}" presName="accentRepeatNode" presStyleLbl="solidFgAcc1" presStyleIdx="0" presStyleCnt="5"/>
      <dgm:spPr>
        <a:solidFill>
          <a:schemeClr val="bg1"/>
        </a:solidFill>
      </dgm:spPr>
    </dgm:pt>
    <dgm:pt modelId="{E3DF5693-9B7B-4CC2-ABEB-5DF8E6B822D7}" type="pres">
      <dgm:prSet presAssocID="{9C7A0AB8-0F73-48ED-82B2-A036FC63C785}" presName="text_2" presStyleLbl="node1" presStyleIdx="1" presStyleCnt="5">
        <dgm:presLayoutVars>
          <dgm:bulletEnabled val="1"/>
        </dgm:presLayoutVars>
      </dgm:prSet>
      <dgm:spPr/>
    </dgm:pt>
    <dgm:pt modelId="{CED0301B-D530-4759-9AE4-0ED2F6916F64}" type="pres">
      <dgm:prSet presAssocID="{9C7A0AB8-0F73-48ED-82B2-A036FC63C785}" presName="accent_2" presStyleCnt="0"/>
      <dgm:spPr/>
    </dgm:pt>
    <dgm:pt modelId="{0CAD707C-CFED-4029-885D-BCED9EE6E379}" type="pres">
      <dgm:prSet presAssocID="{9C7A0AB8-0F73-48ED-82B2-A036FC63C785}" presName="accentRepeatNode" presStyleLbl="solidFgAcc1" presStyleIdx="1" presStyleCnt="5"/>
      <dgm:spPr>
        <a:solidFill>
          <a:schemeClr val="bg1"/>
        </a:solidFill>
      </dgm:spPr>
    </dgm:pt>
    <dgm:pt modelId="{4486AABC-A3C7-4D68-AB13-A1E97E375218}" type="pres">
      <dgm:prSet presAssocID="{A891EF75-9CC5-4524-BC8F-7DE5EFCDE641}" presName="text_3" presStyleLbl="node1" presStyleIdx="2" presStyleCnt="5">
        <dgm:presLayoutVars>
          <dgm:bulletEnabled val="1"/>
        </dgm:presLayoutVars>
      </dgm:prSet>
      <dgm:spPr/>
    </dgm:pt>
    <dgm:pt modelId="{358CB0F9-DD7E-44FB-BCEE-5E198771FCBA}" type="pres">
      <dgm:prSet presAssocID="{A891EF75-9CC5-4524-BC8F-7DE5EFCDE641}" presName="accent_3" presStyleCnt="0"/>
      <dgm:spPr/>
    </dgm:pt>
    <dgm:pt modelId="{68E3B2EA-25E6-4B47-9FAE-8813B1B7A920}" type="pres">
      <dgm:prSet presAssocID="{A891EF75-9CC5-4524-BC8F-7DE5EFCDE641}" presName="accentRepeatNode" presStyleLbl="solidFgAcc1" presStyleIdx="2" presStyleCnt="5"/>
      <dgm:spPr>
        <a:solidFill>
          <a:schemeClr val="bg1"/>
        </a:solidFill>
      </dgm:spPr>
    </dgm:pt>
    <dgm:pt modelId="{CD8EDBAA-837F-45C1-9A5A-F31A4C740815}" type="pres">
      <dgm:prSet presAssocID="{F51B0818-452E-4A31-A82D-85BFB8B87811}" presName="text_4" presStyleLbl="node1" presStyleIdx="3" presStyleCnt="5">
        <dgm:presLayoutVars>
          <dgm:bulletEnabled val="1"/>
        </dgm:presLayoutVars>
      </dgm:prSet>
      <dgm:spPr/>
    </dgm:pt>
    <dgm:pt modelId="{3C7C5F4C-7DF8-41B1-BE6C-6BFED5EEA306}" type="pres">
      <dgm:prSet presAssocID="{F51B0818-452E-4A31-A82D-85BFB8B87811}" presName="accent_4" presStyleCnt="0"/>
      <dgm:spPr/>
    </dgm:pt>
    <dgm:pt modelId="{7D0738C9-3765-47B0-AD63-163CC4C3DB5F}" type="pres">
      <dgm:prSet presAssocID="{F51B0818-452E-4A31-A82D-85BFB8B87811}" presName="accentRepeatNode" presStyleLbl="solidFgAcc1" presStyleIdx="3" presStyleCnt="5"/>
      <dgm:spPr>
        <a:solidFill>
          <a:srgbClr val="1F3B5F"/>
        </a:solidFill>
      </dgm:spPr>
    </dgm:pt>
    <dgm:pt modelId="{19682197-8303-4836-B1F1-569FDE9522F4}" type="pres">
      <dgm:prSet presAssocID="{751605F6-31DF-4E1E-AD67-19FD5C110A50}" presName="text_5" presStyleLbl="node1" presStyleIdx="4" presStyleCnt="5">
        <dgm:presLayoutVars>
          <dgm:bulletEnabled val="1"/>
        </dgm:presLayoutVars>
      </dgm:prSet>
      <dgm:spPr/>
    </dgm:pt>
    <dgm:pt modelId="{E1929C75-4C2E-4C7A-9E7E-051C25D557B1}" type="pres">
      <dgm:prSet presAssocID="{751605F6-31DF-4E1E-AD67-19FD5C110A50}" presName="accent_5" presStyleCnt="0"/>
      <dgm:spPr/>
    </dgm:pt>
    <dgm:pt modelId="{778CB8F3-48B0-485B-8F03-E61C740FAFB1}" type="pres">
      <dgm:prSet presAssocID="{751605F6-31DF-4E1E-AD67-19FD5C110A50}" presName="accentRepeatNode" presStyleLbl="solidFgAcc1" presStyleIdx="4" presStyleCnt="5"/>
      <dgm:spPr/>
    </dgm:pt>
  </dgm:ptLst>
  <dgm:cxnLst>
    <dgm:cxn modelId="{6CEBBD06-556D-4059-BEC9-042A8DE53AFE}" srcId="{754914D3-2823-4D9D-9B5F-8AAE908A2791}" destId="{A891EF75-9CC5-4524-BC8F-7DE5EFCDE641}" srcOrd="2" destOrd="0" parTransId="{4863EFD5-6729-411C-A4F5-1C71C2368B25}" sibTransId="{648284FC-DAED-4D30-ACA4-2527F68B94F2}"/>
    <dgm:cxn modelId="{E0A9D506-F533-4FE5-9338-D2894FE84211}" type="presOf" srcId="{754914D3-2823-4D9D-9B5F-8AAE908A2791}" destId="{AE6139D5-D84B-4711-8A6A-A5161E022A99}" srcOrd="0" destOrd="0" presId="urn:microsoft.com/office/officeart/2008/layout/VerticalCurvedList"/>
    <dgm:cxn modelId="{6BFF8519-23DD-4C38-AE5B-8746B549AB63}" type="presOf" srcId="{751605F6-31DF-4E1E-AD67-19FD5C110A50}" destId="{19682197-8303-4836-B1F1-569FDE9522F4}" srcOrd="0" destOrd="0" presId="urn:microsoft.com/office/officeart/2008/layout/VerticalCurvedList"/>
    <dgm:cxn modelId="{65A9082E-DF61-46A0-989E-DFF118F5B2F8}" type="presOf" srcId="{F51B0818-452E-4A31-A82D-85BFB8B87811}" destId="{CD8EDBAA-837F-45C1-9A5A-F31A4C740815}" srcOrd="0" destOrd="0" presId="urn:microsoft.com/office/officeart/2008/layout/VerticalCurvedList"/>
    <dgm:cxn modelId="{AE9EA469-326F-48E4-965F-27507FA78347}" type="presOf" srcId="{C0403145-4B0E-4661-88EC-29E43197B407}" destId="{5C34AD46-4F81-4FE0-9107-899FA035456E}" srcOrd="0" destOrd="0" presId="urn:microsoft.com/office/officeart/2008/layout/VerticalCurvedList"/>
    <dgm:cxn modelId="{2E6F3A70-16EE-41F5-8008-AB7CA9FF909B}" srcId="{754914D3-2823-4D9D-9B5F-8AAE908A2791}" destId="{9C7A0AB8-0F73-48ED-82B2-A036FC63C785}" srcOrd="1" destOrd="0" parTransId="{20CF6C5B-E756-4330-B45E-6910F3408BFD}" sibTransId="{7EF5DA5E-8B53-4232-A73A-8DBEC4D601AA}"/>
    <dgm:cxn modelId="{52373375-B496-4285-8F24-1F445456E04B}" srcId="{754914D3-2823-4D9D-9B5F-8AAE908A2791}" destId="{F51B0818-452E-4A31-A82D-85BFB8B87811}" srcOrd="3" destOrd="0" parTransId="{D49EC558-1A1B-479D-AA4B-0EF7C10B322F}" sibTransId="{90475EF7-AA09-463E-9BB9-1E4C0A6FF338}"/>
    <dgm:cxn modelId="{3D782E97-9772-4AE1-B05E-8459A069475B}" type="presOf" srcId="{A891EF75-9CC5-4524-BC8F-7DE5EFCDE641}" destId="{4486AABC-A3C7-4D68-AB13-A1E97E375218}" srcOrd="0" destOrd="0" presId="urn:microsoft.com/office/officeart/2008/layout/VerticalCurvedList"/>
    <dgm:cxn modelId="{B3DB3C9E-BF0F-4C39-BB55-018C7CCD7B93}" type="presOf" srcId="{2559AE08-39E0-4137-91FB-BFAEB4C2BE39}" destId="{93855F07-44CB-45DE-B464-761E63A71CD5}" srcOrd="0" destOrd="0" presId="urn:microsoft.com/office/officeart/2008/layout/VerticalCurvedList"/>
    <dgm:cxn modelId="{00CD82B3-8A03-4A7E-AB7B-A12EC353989B}" srcId="{754914D3-2823-4D9D-9B5F-8AAE908A2791}" destId="{751605F6-31DF-4E1E-AD67-19FD5C110A50}" srcOrd="4" destOrd="0" parTransId="{4F5A3B64-3F09-4208-AE30-AE3A985B6581}" sibTransId="{C275D667-1342-4DA5-BDDB-C9B7450E643B}"/>
    <dgm:cxn modelId="{C6535DE7-2173-46F6-9D8D-181398F61902}" type="presOf" srcId="{9C7A0AB8-0F73-48ED-82B2-A036FC63C785}" destId="{E3DF5693-9B7B-4CC2-ABEB-5DF8E6B822D7}" srcOrd="0" destOrd="0" presId="urn:microsoft.com/office/officeart/2008/layout/VerticalCurvedList"/>
    <dgm:cxn modelId="{978085F8-7343-4021-A661-554AF6D366DE}" srcId="{754914D3-2823-4D9D-9B5F-8AAE908A2791}" destId="{C0403145-4B0E-4661-88EC-29E43197B407}" srcOrd="0" destOrd="0" parTransId="{73A7A1BD-7069-4094-AD65-B961F8BB87BF}" sibTransId="{2559AE08-39E0-4137-91FB-BFAEB4C2BE39}"/>
    <dgm:cxn modelId="{2C50A92D-0525-4B13-9F03-735EDC927D1B}" type="presParOf" srcId="{AE6139D5-D84B-4711-8A6A-A5161E022A99}" destId="{00F42187-34FD-4D8B-A449-F316E9EB9AFA}" srcOrd="0" destOrd="0" presId="urn:microsoft.com/office/officeart/2008/layout/VerticalCurvedList"/>
    <dgm:cxn modelId="{A9095DB3-F18F-492F-B428-1570AE615055}" type="presParOf" srcId="{00F42187-34FD-4D8B-A449-F316E9EB9AFA}" destId="{C168C53D-163A-4892-8EF0-B5326C3FF8C8}" srcOrd="0" destOrd="0" presId="urn:microsoft.com/office/officeart/2008/layout/VerticalCurvedList"/>
    <dgm:cxn modelId="{26F97A9C-D9ED-43E6-941B-B00D4FF1BE82}" type="presParOf" srcId="{C168C53D-163A-4892-8EF0-B5326C3FF8C8}" destId="{0FAB2C97-DF89-43B9-B7B2-C745E026F562}" srcOrd="0" destOrd="0" presId="urn:microsoft.com/office/officeart/2008/layout/VerticalCurvedList"/>
    <dgm:cxn modelId="{AFCFE948-7E34-47A3-97C6-9A8CE2D891B5}" type="presParOf" srcId="{C168C53D-163A-4892-8EF0-B5326C3FF8C8}" destId="{93855F07-44CB-45DE-B464-761E63A71CD5}" srcOrd="1" destOrd="0" presId="urn:microsoft.com/office/officeart/2008/layout/VerticalCurvedList"/>
    <dgm:cxn modelId="{CA46C726-9E3A-4941-BDFF-713300E91A45}" type="presParOf" srcId="{C168C53D-163A-4892-8EF0-B5326C3FF8C8}" destId="{D258DE45-194F-4470-A0BE-D234AB24927B}" srcOrd="2" destOrd="0" presId="urn:microsoft.com/office/officeart/2008/layout/VerticalCurvedList"/>
    <dgm:cxn modelId="{0293FD6E-2102-4F4E-B163-17DD13C3E185}" type="presParOf" srcId="{C168C53D-163A-4892-8EF0-B5326C3FF8C8}" destId="{BF8CDB65-7F63-46ED-AD6F-299BB5E410A3}" srcOrd="3" destOrd="0" presId="urn:microsoft.com/office/officeart/2008/layout/VerticalCurvedList"/>
    <dgm:cxn modelId="{A1A5B01A-97FD-4009-B511-19351C01A240}" type="presParOf" srcId="{00F42187-34FD-4D8B-A449-F316E9EB9AFA}" destId="{5C34AD46-4F81-4FE0-9107-899FA035456E}" srcOrd="1" destOrd="0" presId="urn:microsoft.com/office/officeart/2008/layout/VerticalCurvedList"/>
    <dgm:cxn modelId="{92F525C4-5C4A-4DF1-99BA-6542D2238895}" type="presParOf" srcId="{00F42187-34FD-4D8B-A449-F316E9EB9AFA}" destId="{EB228FD7-A81E-4C72-B5D4-4FF154E63AEF}" srcOrd="2" destOrd="0" presId="urn:microsoft.com/office/officeart/2008/layout/VerticalCurvedList"/>
    <dgm:cxn modelId="{5D88F92F-F35B-4015-938C-F92BB95BAD1A}" type="presParOf" srcId="{EB228FD7-A81E-4C72-B5D4-4FF154E63AEF}" destId="{353760D2-E5BB-4308-B127-A053385FD751}" srcOrd="0" destOrd="0" presId="urn:microsoft.com/office/officeart/2008/layout/VerticalCurvedList"/>
    <dgm:cxn modelId="{0B9F5E13-D79E-4139-9DDE-20A59C3D627E}" type="presParOf" srcId="{00F42187-34FD-4D8B-A449-F316E9EB9AFA}" destId="{E3DF5693-9B7B-4CC2-ABEB-5DF8E6B822D7}" srcOrd="3" destOrd="0" presId="urn:microsoft.com/office/officeart/2008/layout/VerticalCurvedList"/>
    <dgm:cxn modelId="{B93151C1-3B29-4732-9F1D-9638CC8A00FA}" type="presParOf" srcId="{00F42187-34FD-4D8B-A449-F316E9EB9AFA}" destId="{CED0301B-D530-4759-9AE4-0ED2F6916F64}" srcOrd="4" destOrd="0" presId="urn:microsoft.com/office/officeart/2008/layout/VerticalCurvedList"/>
    <dgm:cxn modelId="{5AFBE622-3217-4F21-B52B-49E7289CC7C4}" type="presParOf" srcId="{CED0301B-D530-4759-9AE4-0ED2F6916F64}" destId="{0CAD707C-CFED-4029-885D-BCED9EE6E379}" srcOrd="0" destOrd="0" presId="urn:microsoft.com/office/officeart/2008/layout/VerticalCurvedList"/>
    <dgm:cxn modelId="{81BAA8C6-5C7E-4130-A21C-3FB770C509EA}" type="presParOf" srcId="{00F42187-34FD-4D8B-A449-F316E9EB9AFA}" destId="{4486AABC-A3C7-4D68-AB13-A1E97E375218}" srcOrd="5" destOrd="0" presId="urn:microsoft.com/office/officeart/2008/layout/VerticalCurvedList"/>
    <dgm:cxn modelId="{C40B05BF-C9F2-4722-892A-DAF96D46CC8A}" type="presParOf" srcId="{00F42187-34FD-4D8B-A449-F316E9EB9AFA}" destId="{358CB0F9-DD7E-44FB-BCEE-5E198771FCBA}" srcOrd="6" destOrd="0" presId="urn:microsoft.com/office/officeart/2008/layout/VerticalCurvedList"/>
    <dgm:cxn modelId="{CAF3946B-529C-44F9-B030-26A7E47E8175}" type="presParOf" srcId="{358CB0F9-DD7E-44FB-BCEE-5E198771FCBA}" destId="{68E3B2EA-25E6-4B47-9FAE-8813B1B7A920}" srcOrd="0" destOrd="0" presId="urn:microsoft.com/office/officeart/2008/layout/VerticalCurvedList"/>
    <dgm:cxn modelId="{1E505A1C-7D4B-4BEA-ACEA-921688AA7B7C}" type="presParOf" srcId="{00F42187-34FD-4D8B-A449-F316E9EB9AFA}" destId="{CD8EDBAA-837F-45C1-9A5A-F31A4C740815}" srcOrd="7" destOrd="0" presId="urn:microsoft.com/office/officeart/2008/layout/VerticalCurvedList"/>
    <dgm:cxn modelId="{E1D05975-5E4D-4D91-AE46-4B6588AF905A}" type="presParOf" srcId="{00F42187-34FD-4D8B-A449-F316E9EB9AFA}" destId="{3C7C5F4C-7DF8-41B1-BE6C-6BFED5EEA306}" srcOrd="8" destOrd="0" presId="urn:microsoft.com/office/officeart/2008/layout/VerticalCurvedList"/>
    <dgm:cxn modelId="{C167BE91-1562-403F-AE50-EA735CB0DB8E}" type="presParOf" srcId="{3C7C5F4C-7DF8-41B1-BE6C-6BFED5EEA306}" destId="{7D0738C9-3765-47B0-AD63-163CC4C3DB5F}" srcOrd="0" destOrd="0" presId="urn:microsoft.com/office/officeart/2008/layout/VerticalCurvedList"/>
    <dgm:cxn modelId="{FDC08899-7F92-4476-9A7D-F49294E926B7}" type="presParOf" srcId="{00F42187-34FD-4D8B-A449-F316E9EB9AFA}" destId="{19682197-8303-4836-B1F1-569FDE9522F4}" srcOrd="9" destOrd="0" presId="urn:microsoft.com/office/officeart/2008/layout/VerticalCurvedList"/>
    <dgm:cxn modelId="{A97BCCA7-EA17-4C73-B8D8-17175B52288A}" type="presParOf" srcId="{00F42187-34FD-4D8B-A449-F316E9EB9AFA}" destId="{E1929C75-4C2E-4C7A-9E7E-051C25D557B1}" srcOrd="10" destOrd="0" presId="urn:microsoft.com/office/officeart/2008/layout/VerticalCurvedList"/>
    <dgm:cxn modelId="{60006F2B-A24D-4390-84CC-1475555CEC55}" type="presParOf" srcId="{E1929C75-4C2E-4C7A-9E7E-051C25D557B1}" destId="{778CB8F3-48B0-485B-8F03-E61C740FAFB1}"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rtlCol="0"/>
        <a:lstStyle/>
        <a:p>
          <a:pPr rtl="0"/>
          <a:endParaRPr lang="de-DE"/>
        </a:p>
      </dgm:t>
    </dgm:pt>
    <dgm:pt modelId="{751605F6-31DF-4E1E-AD67-19FD5C110A50}">
      <dgm:prSet custT="1"/>
      <dgm:spPr/>
      <dgm:t>
        <a:bodyPr rtlCol="0"/>
        <a:lstStyle/>
        <a:p>
          <a:pPr rtl="0"/>
          <a:r>
            <a:rPr lang="en-gb" sz="2400" noProof="0" dirty="0">
              <a:solidFill>
                <a:schemeClr val="tx1">
                  <a:lumMod val="75000"/>
                  <a:lumOff val="25000"/>
                </a:schemeClr>
              </a:solidFill>
            </a:rPr>
            <a:t>Case Study</a:t>
          </a:r>
        </a:p>
      </dgm:t>
    </dgm:pt>
    <dgm:pt modelId="{4F5A3B64-3F09-4208-AE30-AE3A985B6581}" type="parTrans" cxnId="{00CD82B3-8A03-4A7E-AB7B-A12EC353989B}">
      <dgm:prSet/>
      <dgm:spPr/>
      <dgm:t>
        <a:bodyPr rtlCol="0"/>
        <a:lstStyle/>
        <a:p>
          <a:pPr rtl="0"/>
          <a:endParaRPr lang="en-US"/>
        </a:p>
      </dgm:t>
    </dgm:pt>
    <dgm:pt modelId="{C275D667-1342-4DA5-BDDB-C9B7450E643B}" type="sibTrans" cxnId="{00CD82B3-8A03-4A7E-AB7B-A12EC353989B}">
      <dgm:prSet/>
      <dgm:spPr/>
      <dgm:t>
        <a:bodyPr rtlCol="0"/>
        <a:lstStyle/>
        <a:p>
          <a:pPr rtl="0"/>
          <a:endParaRPr lang="en-US"/>
        </a:p>
      </dgm:t>
    </dgm:pt>
    <dgm:pt modelId="{F51B0818-452E-4A31-A82D-85BFB8B87811}">
      <dgm:prSet custT="1"/>
      <dgm:spPr/>
      <dgm:t>
        <a:bodyPr rtlCol="0"/>
        <a:lstStyle/>
        <a:p>
          <a:pPr rtl="0"/>
          <a:r>
            <a:rPr lang="en-gb" sz="2400" noProof="0" dirty="0">
              <a:solidFill>
                <a:schemeClr val="tx1">
                  <a:lumMod val="75000"/>
                  <a:lumOff val="25000"/>
                </a:schemeClr>
              </a:solidFill>
            </a:rPr>
            <a:t>Sustainability in transport and SCM</a:t>
          </a:r>
        </a:p>
      </dgm:t>
    </dgm:pt>
    <dgm:pt modelId="{D49EC558-1A1B-479D-AA4B-0EF7C10B322F}" type="parTrans" cxnId="{52373375-B496-4285-8F24-1F445456E04B}">
      <dgm:prSet/>
      <dgm:spPr/>
      <dgm:t>
        <a:bodyPr rtlCol="0"/>
        <a:lstStyle/>
        <a:p>
          <a:pPr rtl="0"/>
          <a:endParaRPr lang="en-GB"/>
        </a:p>
      </dgm:t>
    </dgm:pt>
    <dgm:pt modelId="{90475EF7-AA09-463E-9BB9-1E4C0A6FF338}" type="sibTrans" cxnId="{52373375-B496-4285-8F24-1F445456E04B}">
      <dgm:prSet/>
      <dgm:spPr/>
      <dgm:t>
        <a:bodyPr rtlCol="0"/>
        <a:lstStyle/>
        <a:p>
          <a:pPr rtl="0"/>
          <a:endParaRPr lang="en-GB"/>
        </a:p>
      </dgm:t>
    </dgm:pt>
    <dgm:pt modelId="{A891EF75-9CC5-4524-BC8F-7DE5EFCDE641}">
      <dgm:prSet custT="1"/>
      <dgm:spPr/>
      <dgm:t>
        <a:bodyPr rtlCol="0"/>
        <a:lstStyle/>
        <a:p>
          <a:pPr rtl="0"/>
          <a:r>
            <a:rPr lang="en-gb" sz="2400" noProof="0" dirty="0">
              <a:solidFill>
                <a:schemeClr val="tx1">
                  <a:lumMod val="75000"/>
                  <a:lumOff val="25000"/>
                </a:schemeClr>
              </a:solidFill>
            </a:rPr>
            <a:t>Modal Split and Modal Shift</a:t>
          </a:r>
        </a:p>
      </dgm:t>
    </dgm:pt>
    <dgm:pt modelId="{4863EFD5-6729-411C-A4F5-1C71C2368B25}" type="parTrans" cxnId="{6CEBBD06-556D-4059-BEC9-042A8DE53AFE}">
      <dgm:prSet/>
      <dgm:spPr/>
      <dgm:t>
        <a:bodyPr rtlCol="0"/>
        <a:lstStyle/>
        <a:p>
          <a:pPr rtl="0"/>
          <a:endParaRPr lang="en-GB"/>
        </a:p>
      </dgm:t>
    </dgm:pt>
    <dgm:pt modelId="{648284FC-DAED-4D30-ACA4-2527F68B94F2}" type="sibTrans" cxnId="{6CEBBD06-556D-4059-BEC9-042A8DE53AFE}">
      <dgm:prSet/>
      <dgm:spPr/>
      <dgm:t>
        <a:bodyPr rtlCol="0"/>
        <a:lstStyle/>
        <a:p>
          <a:pPr rtl="0"/>
          <a:endParaRPr lang="en-GB"/>
        </a:p>
      </dgm:t>
    </dgm:pt>
    <dgm:pt modelId="{9C7A0AB8-0F73-48ED-82B2-A036FC63C785}">
      <dgm:prSet custT="1"/>
      <dgm:spPr/>
      <dgm:t>
        <a:bodyPr rtlCol="0"/>
        <a:lstStyle/>
        <a:p>
          <a:pPr rtl="0"/>
          <a:r>
            <a:rPr lang="en-gb" sz="2400" b="1" noProof="0" dirty="0">
              <a:solidFill>
                <a:schemeClr val="tx1">
                  <a:lumMod val="75000"/>
                  <a:lumOff val="25000"/>
                </a:schemeClr>
              </a:solidFill>
            </a:rPr>
            <a:t>Transport modes</a:t>
          </a:r>
        </a:p>
      </dgm:t>
    </dgm:pt>
    <dgm:pt modelId="{20CF6C5B-E756-4330-B45E-6910F3408BFD}" type="parTrans" cxnId="{2E6F3A70-16EE-41F5-8008-AB7CA9FF909B}">
      <dgm:prSet/>
      <dgm:spPr/>
      <dgm:t>
        <a:bodyPr rtlCol="0"/>
        <a:lstStyle/>
        <a:p>
          <a:pPr rtl="0"/>
          <a:endParaRPr lang="en-GB"/>
        </a:p>
      </dgm:t>
    </dgm:pt>
    <dgm:pt modelId="{7EF5DA5E-8B53-4232-A73A-8DBEC4D601AA}" type="sibTrans" cxnId="{2E6F3A70-16EE-41F5-8008-AB7CA9FF909B}">
      <dgm:prSet/>
      <dgm:spPr/>
      <dgm:t>
        <a:bodyPr rtlCol="0"/>
        <a:lstStyle/>
        <a:p>
          <a:pPr rtl="0"/>
          <a:endParaRPr lang="en-GB"/>
        </a:p>
      </dgm:t>
    </dgm:pt>
    <dgm:pt modelId="{C0403145-4B0E-4661-88EC-29E43197B407}">
      <dgm:prSet custT="1"/>
      <dgm:spPr/>
      <dgm:t>
        <a:bodyPr rtlCol="0"/>
        <a:lstStyle/>
        <a:p>
          <a:pPr rtl="0"/>
          <a:r>
            <a:rPr lang="en-gb" sz="2400" b="0" dirty="0">
              <a:solidFill>
                <a:schemeClr val="tx1">
                  <a:lumMod val="75000"/>
                  <a:lumOff val="25000"/>
                </a:schemeClr>
              </a:solidFill>
            </a:rPr>
            <a:t>Freight transport in general</a:t>
          </a:r>
          <a:endParaRPr lang="de-DE" sz="2400" b="0" noProof="0" dirty="0">
            <a:solidFill>
              <a:schemeClr val="tx1">
                <a:lumMod val="75000"/>
                <a:lumOff val="25000"/>
              </a:schemeClr>
            </a:solidFill>
          </a:endParaRPr>
        </a:p>
      </dgm:t>
    </dgm:pt>
    <dgm:pt modelId="{2559AE08-39E0-4137-91FB-BFAEB4C2BE39}" type="sibTrans" cxnId="{978085F8-7343-4021-A661-554AF6D366DE}">
      <dgm:prSet/>
      <dgm:spPr/>
      <dgm:t>
        <a:bodyPr rtlCol="0"/>
        <a:lstStyle/>
        <a:p>
          <a:pPr rtl="0"/>
          <a:endParaRPr lang="en-GB"/>
        </a:p>
      </dgm:t>
    </dgm:pt>
    <dgm:pt modelId="{73A7A1BD-7069-4094-AD65-B961F8BB87BF}" type="parTrans" cxnId="{978085F8-7343-4021-A661-554AF6D366DE}">
      <dgm:prSet/>
      <dgm:spPr/>
      <dgm:t>
        <a:bodyPr rtlCol="0"/>
        <a:lstStyle/>
        <a:p>
          <a:pPr rtl="0"/>
          <a:endParaRPr lang="en-GB"/>
        </a:p>
      </dgm:t>
    </dgm:pt>
    <dgm:pt modelId="{AE6139D5-D84B-4711-8A6A-A5161E022A99}" type="pres">
      <dgm:prSet presAssocID="{754914D3-2823-4D9D-9B5F-8AAE908A2791}" presName="Name0" presStyleCnt="0">
        <dgm:presLayoutVars>
          <dgm:chMax val="7"/>
          <dgm:chPref val="7"/>
          <dgm:dir/>
        </dgm:presLayoutVars>
      </dgm:prSet>
      <dgm:spPr/>
    </dgm:pt>
    <dgm:pt modelId="{00F42187-34FD-4D8B-A449-F316E9EB9AFA}" type="pres">
      <dgm:prSet presAssocID="{754914D3-2823-4D9D-9B5F-8AAE908A2791}" presName="Name1" presStyleCnt="0"/>
      <dgm:spPr/>
    </dgm:pt>
    <dgm:pt modelId="{C168C53D-163A-4892-8EF0-B5326C3FF8C8}" type="pres">
      <dgm:prSet presAssocID="{754914D3-2823-4D9D-9B5F-8AAE908A2791}" presName="cycle" presStyleCnt="0"/>
      <dgm:spPr/>
    </dgm:pt>
    <dgm:pt modelId="{0FAB2C97-DF89-43B9-B7B2-C745E026F562}" type="pres">
      <dgm:prSet presAssocID="{754914D3-2823-4D9D-9B5F-8AAE908A2791}" presName="srcNode" presStyleLbl="node1" presStyleIdx="0" presStyleCnt="5"/>
      <dgm:spPr/>
    </dgm:pt>
    <dgm:pt modelId="{93855F07-44CB-45DE-B464-761E63A71CD5}" type="pres">
      <dgm:prSet presAssocID="{754914D3-2823-4D9D-9B5F-8AAE908A2791}" presName="conn" presStyleLbl="parChTrans1D2" presStyleIdx="0" presStyleCnt="1"/>
      <dgm:spPr/>
    </dgm:pt>
    <dgm:pt modelId="{D258DE45-194F-4470-A0BE-D234AB24927B}" type="pres">
      <dgm:prSet presAssocID="{754914D3-2823-4D9D-9B5F-8AAE908A2791}" presName="extraNode" presStyleLbl="node1" presStyleIdx="0" presStyleCnt="5"/>
      <dgm:spPr/>
    </dgm:pt>
    <dgm:pt modelId="{BF8CDB65-7F63-46ED-AD6F-299BB5E410A3}" type="pres">
      <dgm:prSet presAssocID="{754914D3-2823-4D9D-9B5F-8AAE908A2791}" presName="dstNode" presStyleLbl="node1" presStyleIdx="0" presStyleCnt="5"/>
      <dgm:spPr/>
    </dgm:pt>
    <dgm:pt modelId="{5C34AD46-4F81-4FE0-9107-899FA035456E}" type="pres">
      <dgm:prSet presAssocID="{C0403145-4B0E-4661-88EC-29E43197B407}" presName="text_1" presStyleLbl="node1" presStyleIdx="0" presStyleCnt="5">
        <dgm:presLayoutVars>
          <dgm:bulletEnabled val="1"/>
        </dgm:presLayoutVars>
      </dgm:prSet>
      <dgm:spPr/>
    </dgm:pt>
    <dgm:pt modelId="{EB228FD7-A81E-4C72-B5D4-4FF154E63AEF}" type="pres">
      <dgm:prSet presAssocID="{C0403145-4B0E-4661-88EC-29E43197B407}" presName="accent_1" presStyleCnt="0"/>
      <dgm:spPr/>
    </dgm:pt>
    <dgm:pt modelId="{353760D2-E5BB-4308-B127-A053385FD751}" type="pres">
      <dgm:prSet presAssocID="{C0403145-4B0E-4661-88EC-29E43197B407}" presName="accentRepeatNode" presStyleLbl="solidFgAcc1" presStyleIdx="0" presStyleCnt="5"/>
      <dgm:spPr>
        <a:solidFill>
          <a:schemeClr val="bg1"/>
        </a:solidFill>
      </dgm:spPr>
    </dgm:pt>
    <dgm:pt modelId="{E3DF5693-9B7B-4CC2-ABEB-5DF8E6B822D7}" type="pres">
      <dgm:prSet presAssocID="{9C7A0AB8-0F73-48ED-82B2-A036FC63C785}" presName="text_2" presStyleLbl="node1" presStyleIdx="1" presStyleCnt="5">
        <dgm:presLayoutVars>
          <dgm:bulletEnabled val="1"/>
        </dgm:presLayoutVars>
      </dgm:prSet>
      <dgm:spPr/>
    </dgm:pt>
    <dgm:pt modelId="{CED0301B-D530-4759-9AE4-0ED2F6916F64}" type="pres">
      <dgm:prSet presAssocID="{9C7A0AB8-0F73-48ED-82B2-A036FC63C785}" presName="accent_2" presStyleCnt="0"/>
      <dgm:spPr/>
    </dgm:pt>
    <dgm:pt modelId="{0CAD707C-CFED-4029-885D-BCED9EE6E379}" type="pres">
      <dgm:prSet presAssocID="{9C7A0AB8-0F73-48ED-82B2-A036FC63C785}" presName="accentRepeatNode" presStyleLbl="solidFgAcc1" presStyleIdx="1" presStyleCnt="5"/>
      <dgm:spPr>
        <a:solidFill>
          <a:schemeClr val="bg1"/>
        </a:solidFill>
      </dgm:spPr>
    </dgm:pt>
    <dgm:pt modelId="{4486AABC-A3C7-4D68-AB13-A1E97E375218}" type="pres">
      <dgm:prSet presAssocID="{A891EF75-9CC5-4524-BC8F-7DE5EFCDE641}" presName="text_3" presStyleLbl="node1" presStyleIdx="2" presStyleCnt="5">
        <dgm:presLayoutVars>
          <dgm:bulletEnabled val="1"/>
        </dgm:presLayoutVars>
      </dgm:prSet>
      <dgm:spPr/>
    </dgm:pt>
    <dgm:pt modelId="{358CB0F9-DD7E-44FB-BCEE-5E198771FCBA}" type="pres">
      <dgm:prSet presAssocID="{A891EF75-9CC5-4524-BC8F-7DE5EFCDE641}" presName="accent_3" presStyleCnt="0"/>
      <dgm:spPr/>
    </dgm:pt>
    <dgm:pt modelId="{68E3B2EA-25E6-4B47-9FAE-8813B1B7A920}" type="pres">
      <dgm:prSet presAssocID="{A891EF75-9CC5-4524-BC8F-7DE5EFCDE641}" presName="accentRepeatNode" presStyleLbl="solidFgAcc1" presStyleIdx="2" presStyleCnt="5"/>
      <dgm:spPr>
        <a:solidFill>
          <a:schemeClr val="bg1"/>
        </a:solidFill>
      </dgm:spPr>
    </dgm:pt>
    <dgm:pt modelId="{CD8EDBAA-837F-45C1-9A5A-F31A4C740815}" type="pres">
      <dgm:prSet presAssocID="{F51B0818-452E-4A31-A82D-85BFB8B87811}" presName="text_4" presStyleLbl="node1" presStyleIdx="3" presStyleCnt="5">
        <dgm:presLayoutVars>
          <dgm:bulletEnabled val="1"/>
        </dgm:presLayoutVars>
      </dgm:prSet>
      <dgm:spPr/>
    </dgm:pt>
    <dgm:pt modelId="{3C7C5F4C-7DF8-41B1-BE6C-6BFED5EEA306}" type="pres">
      <dgm:prSet presAssocID="{F51B0818-452E-4A31-A82D-85BFB8B87811}" presName="accent_4" presStyleCnt="0"/>
      <dgm:spPr/>
    </dgm:pt>
    <dgm:pt modelId="{7D0738C9-3765-47B0-AD63-163CC4C3DB5F}" type="pres">
      <dgm:prSet presAssocID="{F51B0818-452E-4A31-A82D-85BFB8B87811}" presName="accentRepeatNode" presStyleLbl="solidFgAcc1" presStyleIdx="3" presStyleCnt="5"/>
      <dgm:spPr/>
    </dgm:pt>
    <dgm:pt modelId="{19682197-8303-4836-B1F1-569FDE9522F4}" type="pres">
      <dgm:prSet presAssocID="{751605F6-31DF-4E1E-AD67-19FD5C110A50}" presName="text_5" presStyleLbl="node1" presStyleIdx="4" presStyleCnt="5">
        <dgm:presLayoutVars>
          <dgm:bulletEnabled val="1"/>
        </dgm:presLayoutVars>
      </dgm:prSet>
      <dgm:spPr/>
    </dgm:pt>
    <dgm:pt modelId="{E1929C75-4C2E-4C7A-9E7E-051C25D557B1}" type="pres">
      <dgm:prSet presAssocID="{751605F6-31DF-4E1E-AD67-19FD5C110A50}" presName="accent_5" presStyleCnt="0"/>
      <dgm:spPr/>
    </dgm:pt>
    <dgm:pt modelId="{778CB8F3-48B0-485B-8F03-E61C740FAFB1}" type="pres">
      <dgm:prSet presAssocID="{751605F6-31DF-4E1E-AD67-19FD5C110A50}" presName="accentRepeatNode" presStyleLbl="solidFgAcc1" presStyleIdx="4" presStyleCnt="5"/>
      <dgm:spPr>
        <a:solidFill>
          <a:srgbClr val="1F3B5F"/>
        </a:solidFill>
      </dgm:spPr>
    </dgm:pt>
  </dgm:ptLst>
  <dgm:cxnLst>
    <dgm:cxn modelId="{6CEBBD06-556D-4059-BEC9-042A8DE53AFE}" srcId="{754914D3-2823-4D9D-9B5F-8AAE908A2791}" destId="{A891EF75-9CC5-4524-BC8F-7DE5EFCDE641}" srcOrd="2" destOrd="0" parTransId="{4863EFD5-6729-411C-A4F5-1C71C2368B25}" sibTransId="{648284FC-DAED-4D30-ACA4-2527F68B94F2}"/>
    <dgm:cxn modelId="{E0A9D506-F533-4FE5-9338-D2894FE84211}" type="presOf" srcId="{754914D3-2823-4D9D-9B5F-8AAE908A2791}" destId="{AE6139D5-D84B-4711-8A6A-A5161E022A99}" srcOrd="0" destOrd="0" presId="urn:microsoft.com/office/officeart/2008/layout/VerticalCurvedList"/>
    <dgm:cxn modelId="{6BFF8519-23DD-4C38-AE5B-8746B549AB63}" type="presOf" srcId="{751605F6-31DF-4E1E-AD67-19FD5C110A50}" destId="{19682197-8303-4836-B1F1-569FDE9522F4}" srcOrd="0" destOrd="0" presId="urn:microsoft.com/office/officeart/2008/layout/VerticalCurvedList"/>
    <dgm:cxn modelId="{65A9082E-DF61-46A0-989E-DFF118F5B2F8}" type="presOf" srcId="{F51B0818-452E-4A31-A82D-85BFB8B87811}" destId="{CD8EDBAA-837F-45C1-9A5A-F31A4C740815}" srcOrd="0" destOrd="0" presId="urn:microsoft.com/office/officeart/2008/layout/VerticalCurvedList"/>
    <dgm:cxn modelId="{AE9EA469-326F-48E4-965F-27507FA78347}" type="presOf" srcId="{C0403145-4B0E-4661-88EC-29E43197B407}" destId="{5C34AD46-4F81-4FE0-9107-899FA035456E}" srcOrd="0" destOrd="0" presId="urn:microsoft.com/office/officeart/2008/layout/VerticalCurvedList"/>
    <dgm:cxn modelId="{2E6F3A70-16EE-41F5-8008-AB7CA9FF909B}" srcId="{754914D3-2823-4D9D-9B5F-8AAE908A2791}" destId="{9C7A0AB8-0F73-48ED-82B2-A036FC63C785}" srcOrd="1" destOrd="0" parTransId="{20CF6C5B-E756-4330-B45E-6910F3408BFD}" sibTransId="{7EF5DA5E-8B53-4232-A73A-8DBEC4D601AA}"/>
    <dgm:cxn modelId="{52373375-B496-4285-8F24-1F445456E04B}" srcId="{754914D3-2823-4D9D-9B5F-8AAE908A2791}" destId="{F51B0818-452E-4A31-A82D-85BFB8B87811}" srcOrd="3" destOrd="0" parTransId="{D49EC558-1A1B-479D-AA4B-0EF7C10B322F}" sibTransId="{90475EF7-AA09-463E-9BB9-1E4C0A6FF338}"/>
    <dgm:cxn modelId="{3D782E97-9772-4AE1-B05E-8459A069475B}" type="presOf" srcId="{A891EF75-9CC5-4524-BC8F-7DE5EFCDE641}" destId="{4486AABC-A3C7-4D68-AB13-A1E97E375218}" srcOrd="0" destOrd="0" presId="urn:microsoft.com/office/officeart/2008/layout/VerticalCurvedList"/>
    <dgm:cxn modelId="{B3DB3C9E-BF0F-4C39-BB55-018C7CCD7B93}" type="presOf" srcId="{2559AE08-39E0-4137-91FB-BFAEB4C2BE39}" destId="{93855F07-44CB-45DE-B464-761E63A71CD5}" srcOrd="0" destOrd="0" presId="urn:microsoft.com/office/officeart/2008/layout/VerticalCurvedList"/>
    <dgm:cxn modelId="{00CD82B3-8A03-4A7E-AB7B-A12EC353989B}" srcId="{754914D3-2823-4D9D-9B5F-8AAE908A2791}" destId="{751605F6-31DF-4E1E-AD67-19FD5C110A50}" srcOrd="4" destOrd="0" parTransId="{4F5A3B64-3F09-4208-AE30-AE3A985B6581}" sibTransId="{C275D667-1342-4DA5-BDDB-C9B7450E643B}"/>
    <dgm:cxn modelId="{C6535DE7-2173-46F6-9D8D-181398F61902}" type="presOf" srcId="{9C7A0AB8-0F73-48ED-82B2-A036FC63C785}" destId="{E3DF5693-9B7B-4CC2-ABEB-5DF8E6B822D7}" srcOrd="0" destOrd="0" presId="urn:microsoft.com/office/officeart/2008/layout/VerticalCurvedList"/>
    <dgm:cxn modelId="{978085F8-7343-4021-A661-554AF6D366DE}" srcId="{754914D3-2823-4D9D-9B5F-8AAE908A2791}" destId="{C0403145-4B0E-4661-88EC-29E43197B407}" srcOrd="0" destOrd="0" parTransId="{73A7A1BD-7069-4094-AD65-B961F8BB87BF}" sibTransId="{2559AE08-39E0-4137-91FB-BFAEB4C2BE39}"/>
    <dgm:cxn modelId="{2C50A92D-0525-4B13-9F03-735EDC927D1B}" type="presParOf" srcId="{AE6139D5-D84B-4711-8A6A-A5161E022A99}" destId="{00F42187-34FD-4D8B-A449-F316E9EB9AFA}" srcOrd="0" destOrd="0" presId="urn:microsoft.com/office/officeart/2008/layout/VerticalCurvedList"/>
    <dgm:cxn modelId="{A9095DB3-F18F-492F-B428-1570AE615055}" type="presParOf" srcId="{00F42187-34FD-4D8B-A449-F316E9EB9AFA}" destId="{C168C53D-163A-4892-8EF0-B5326C3FF8C8}" srcOrd="0" destOrd="0" presId="urn:microsoft.com/office/officeart/2008/layout/VerticalCurvedList"/>
    <dgm:cxn modelId="{26F97A9C-D9ED-43E6-941B-B00D4FF1BE82}" type="presParOf" srcId="{C168C53D-163A-4892-8EF0-B5326C3FF8C8}" destId="{0FAB2C97-DF89-43B9-B7B2-C745E026F562}" srcOrd="0" destOrd="0" presId="urn:microsoft.com/office/officeart/2008/layout/VerticalCurvedList"/>
    <dgm:cxn modelId="{AFCFE948-7E34-47A3-97C6-9A8CE2D891B5}" type="presParOf" srcId="{C168C53D-163A-4892-8EF0-B5326C3FF8C8}" destId="{93855F07-44CB-45DE-B464-761E63A71CD5}" srcOrd="1" destOrd="0" presId="urn:microsoft.com/office/officeart/2008/layout/VerticalCurvedList"/>
    <dgm:cxn modelId="{CA46C726-9E3A-4941-BDFF-713300E91A45}" type="presParOf" srcId="{C168C53D-163A-4892-8EF0-B5326C3FF8C8}" destId="{D258DE45-194F-4470-A0BE-D234AB24927B}" srcOrd="2" destOrd="0" presId="urn:microsoft.com/office/officeart/2008/layout/VerticalCurvedList"/>
    <dgm:cxn modelId="{0293FD6E-2102-4F4E-B163-17DD13C3E185}" type="presParOf" srcId="{C168C53D-163A-4892-8EF0-B5326C3FF8C8}" destId="{BF8CDB65-7F63-46ED-AD6F-299BB5E410A3}" srcOrd="3" destOrd="0" presId="urn:microsoft.com/office/officeart/2008/layout/VerticalCurvedList"/>
    <dgm:cxn modelId="{A1A5B01A-97FD-4009-B511-19351C01A240}" type="presParOf" srcId="{00F42187-34FD-4D8B-A449-F316E9EB9AFA}" destId="{5C34AD46-4F81-4FE0-9107-899FA035456E}" srcOrd="1" destOrd="0" presId="urn:microsoft.com/office/officeart/2008/layout/VerticalCurvedList"/>
    <dgm:cxn modelId="{92F525C4-5C4A-4DF1-99BA-6542D2238895}" type="presParOf" srcId="{00F42187-34FD-4D8B-A449-F316E9EB9AFA}" destId="{EB228FD7-A81E-4C72-B5D4-4FF154E63AEF}" srcOrd="2" destOrd="0" presId="urn:microsoft.com/office/officeart/2008/layout/VerticalCurvedList"/>
    <dgm:cxn modelId="{5D88F92F-F35B-4015-938C-F92BB95BAD1A}" type="presParOf" srcId="{EB228FD7-A81E-4C72-B5D4-4FF154E63AEF}" destId="{353760D2-E5BB-4308-B127-A053385FD751}" srcOrd="0" destOrd="0" presId="urn:microsoft.com/office/officeart/2008/layout/VerticalCurvedList"/>
    <dgm:cxn modelId="{0B9F5E13-D79E-4139-9DDE-20A59C3D627E}" type="presParOf" srcId="{00F42187-34FD-4D8B-A449-F316E9EB9AFA}" destId="{E3DF5693-9B7B-4CC2-ABEB-5DF8E6B822D7}" srcOrd="3" destOrd="0" presId="urn:microsoft.com/office/officeart/2008/layout/VerticalCurvedList"/>
    <dgm:cxn modelId="{B93151C1-3B29-4732-9F1D-9638CC8A00FA}" type="presParOf" srcId="{00F42187-34FD-4D8B-A449-F316E9EB9AFA}" destId="{CED0301B-D530-4759-9AE4-0ED2F6916F64}" srcOrd="4" destOrd="0" presId="urn:microsoft.com/office/officeart/2008/layout/VerticalCurvedList"/>
    <dgm:cxn modelId="{5AFBE622-3217-4F21-B52B-49E7289CC7C4}" type="presParOf" srcId="{CED0301B-D530-4759-9AE4-0ED2F6916F64}" destId="{0CAD707C-CFED-4029-885D-BCED9EE6E379}" srcOrd="0" destOrd="0" presId="urn:microsoft.com/office/officeart/2008/layout/VerticalCurvedList"/>
    <dgm:cxn modelId="{81BAA8C6-5C7E-4130-A21C-3FB770C509EA}" type="presParOf" srcId="{00F42187-34FD-4D8B-A449-F316E9EB9AFA}" destId="{4486AABC-A3C7-4D68-AB13-A1E97E375218}" srcOrd="5" destOrd="0" presId="urn:microsoft.com/office/officeart/2008/layout/VerticalCurvedList"/>
    <dgm:cxn modelId="{C40B05BF-C9F2-4722-892A-DAF96D46CC8A}" type="presParOf" srcId="{00F42187-34FD-4D8B-A449-F316E9EB9AFA}" destId="{358CB0F9-DD7E-44FB-BCEE-5E198771FCBA}" srcOrd="6" destOrd="0" presId="urn:microsoft.com/office/officeart/2008/layout/VerticalCurvedList"/>
    <dgm:cxn modelId="{CAF3946B-529C-44F9-B030-26A7E47E8175}" type="presParOf" srcId="{358CB0F9-DD7E-44FB-BCEE-5E198771FCBA}" destId="{68E3B2EA-25E6-4B47-9FAE-8813B1B7A920}" srcOrd="0" destOrd="0" presId="urn:microsoft.com/office/officeart/2008/layout/VerticalCurvedList"/>
    <dgm:cxn modelId="{1E505A1C-7D4B-4BEA-ACEA-921688AA7B7C}" type="presParOf" srcId="{00F42187-34FD-4D8B-A449-F316E9EB9AFA}" destId="{CD8EDBAA-837F-45C1-9A5A-F31A4C740815}" srcOrd="7" destOrd="0" presId="urn:microsoft.com/office/officeart/2008/layout/VerticalCurvedList"/>
    <dgm:cxn modelId="{E1D05975-5E4D-4D91-AE46-4B6588AF905A}" type="presParOf" srcId="{00F42187-34FD-4D8B-A449-F316E9EB9AFA}" destId="{3C7C5F4C-7DF8-41B1-BE6C-6BFED5EEA306}" srcOrd="8" destOrd="0" presId="urn:microsoft.com/office/officeart/2008/layout/VerticalCurvedList"/>
    <dgm:cxn modelId="{C167BE91-1562-403F-AE50-EA735CB0DB8E}" type="presParOf" srcId="{3C7C5F4C-7DF8-41B1-BE6C-6BFED5EEA306}" destId="{7D0738C9-3765-47B0-AD63-163CC4C3DB5F}" srcOrd="0" destOrd="0" presId="urn:microsoft.com/office/officeart/2008/layout/VerticalCurvedList"/>
    <dgm:cxn modelId="{FDC08899-7F92-4476-9A7D-F49294E926B7}" type="presParOf" srcId="{00F42187-34FD-4D8B-A449-F316E9EB9AFA}" destId="{19682197-8303-4836-B1F1-569FDE9522F4}" srcOrd="9" destOrd="0" presId="urn:microsoft.com/office/officeart/2008/layout/VerticalCurvedList"/>
    <dgm:cxn modelId="{A97BCCA7-EA17-4C73-B8D8-17175B52288A}" type="presParOf" srcId="{00F42187-34FD-4D8B-A449-F316E9EB9AFA}" destId="{E1929C75-4C2E-4C7A-9E7E-051C25D557B1}" srcOrd="10" destOrd="0" presId="urn:microsoft.com/office/officeart/2008/layout/VerticalCurvedList"/>
    <dgm:cxn modelId="{60006F2B-A24D-4390-84CC-1475555CEC55}" type="presParOf" srcId="{E1929C75-4C2E-4C7A-9E7E-051C25D557B1}" destId="{778CB8F3-48B0-485B-8F03-E61C740FAFB1}" srcOrd="0" destOrd="0" presId="urn:microsoft.com/office/officeart/2008/layout/VerticalCurved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4AD46-4F81-4FE0-9107-899FA035456E}">
      <dsp:nvSpPr>
        <dsp:cNvPr id="0" name=""/>
        <dsp:cNvSpPr/>
      </dsp:nvSpPr>
      <dsp:spPr>
        <a:xfrm>
          <a:off x="388276" y="256446"/>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1" kern="1200" dirty="0">
              <a:solidFill>
                <a:schemeClr val="tx1">
                  <a:lumMod val="75000"/>
                  <a:lumOff val="25000"/>
                </a:schemeClr>
              </a:solidFill>
            </a:rPr>
            <a:t>Freight transport in general</a:t>
          </a:r>
          <a:endParaRPr lang="de-DE" sz="2400" b="1" kern="1200" noProof="0" dirty="0">
            <a:solidFill>
              <a:schemeClr val="tx1">
                <a:lumMod val="75000"/>
                <a:lumOff val="25000"/>
              </a:schemeClr>
            </a:solidFill>
          </a:endParaRPr>
        </a:p>
      </dsp:txBody>
      <dsp:txXfrm>
        <a:off x="388276" y="256446"/>
        <a:ext cx="6864201" cy="513221"/>
      </dsp:txXfrm>
    </dsp:sp>
    <dsp:sp modelId="{353760D2-E5BB-4308-B127-A053385FD751}">
      <dsp:nvSpPr>
        <dsp:cNvPr id="0" name=""/>
        <dsp:cNvSpPr/>
      </dsp:nvSpPr>
      <dsp:spPr>
        <a:xfrm>
          <a:off x="67513" y="192293"/>
          <a:ext cx="641526" cy="641526"/>
        </a:xfrm>
        <a:prstGeom prst="ellipse">
          <a:avLst/>
        </a:prstGeom>
        <a:solidFill>
          <a:srgbClr val="1F3B5F"/>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3DF5693-9B7B-4CC2-ABEB-5DF8E6B822D7}">
      <dsp:nvSpPr>
        <dsp:cNvPr id="0" name=""/>
        <dsp:cNvSpPr/>
      </dsp:nvSpPr>
      <dsp:spPr>
        <a:xfrm>
          <a:off x="756035" y="1026031"/>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Transport modes</a:t>
          </a:r>
        </a:p>
      </dsp:txBody>
      <dsp:txXfrm>
        <a:off x="756035" y="1026031"/>
        <a:ext cx="6496442" cy="513221"/>
      </dsp:txXfrm>
    </dsp:sp>
    <dsp:sp modelId="{0CAD707C-CFED-4029-885D-BCED9EE6E379}">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86AABC-A3C7-4D68-AB13-A1E97E375218}">
      <dsp:nvSpPr>
        <dsp:cNvPr id="0" name=""/>
        <dsp:cNvSpPr/>
      </dsp:nvSpPr>
      <dsp:spPr>
        <a:xfrm>
          <a:off x="868908" y="1795617"/>
          <a:ext cx="6383570"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Modal Split and Modal Shift</a:t>
          </a:r>
        </a:p>
      </dsp:txBody>
      <dsp:txXfrm>
        <a:off x="868908" y="1795617"/>
        <a:ext cx="6383570" cy="513221"/>
      </dsp:txXfrm>
    </dsp:sp>
    <dsp:sp modelId="{68E3B2EA-25E6-4B47-9FAE-8813B1B7A920}">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8EDBAA-837F-45C1-9A5A-F31A4C740815}">
      <dsp:nvSpPr>
        <dsp:cNvPr id="0" name=""/>
        <dsp:cNvSpPr/>
      </dsp:nvSpPr>
      <dsp:spPr>
        <a:xfrm>
          <a:off x="756035" y="2565202"/>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Sustainability in transport and SCM</a:t>
          </a:r>
        </a:p>
      </dsp:txBody>
      <dsp:txXfrm>
        <a:off x="756035" y="2565202"/>
        <a:ext cx="6496442" cy="513221"/>
      </dsp:txXfrm>
    </dsp:sp>
    <dsp:sp modelId="{7D0738C9-3765-47B0-AD63-163CC4C3DB5F}">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682197-8303-4836-B1F1-569FDE9522F4}">
      <dsp:nvSpPr>
        <dsp:cNvPr id="0" name=""/>
        <dsp:cNvSpPr/>
      </dsp:nvSpPr>
      <dsp:spPr>
        <a:xfrm>
          <a:off x="388276" y="3334788"/>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Case Study</a:t>
          </a:r>
        </a:p>
      </dsp:txBody>
      <dsp:txXfrm>
        <a:off x="388276" y="3334788"/>
        <a:ext cx="6864201" cy="513221"/>
      </dsp:txXfrm>
    </dsp:sp>
    <dsp:sp modelId="{778CB8F3-48B0-485B-8F03-E61C740FAFB1}">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4AD46-4F81-4FE0-9107-899FA035456E}">
      <dsp:nvSpPr>
        <dsp:cNvPr id="0" name=""/>
        <dsp:cNvSpPr/>
      </dsp:nvSpPr>
      <dsp:spPr>
        <a:xfrm>
          <a:off x="388276" y="256446"/>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0" kern="1200" dirty="0">
              <a:solidFill>
                <a:schemeClr val="tx1">
                  <a:lumMod val="75000"/>
                  <a:lumOff val="25000"/>
                </a:schemeClr>
              </a:solidFill>
            </a:rPr>
            <a:t>Freight transport in general</a:t>
          </a:r>
          <a:endParaRPr lang="de-DE" sz="2400" b="0" kern="1200" noProof="0" dirty="0">
            <a:solidFill>
              <a:schemeClr val="tx1">
                <a:lumMod val="75000"/>
                <a:lumOff val="25000"/>
              </a:schemeClr>
            </a:solidFill>
          </a:endParaRPr>
        </a:p>
      </dsp:txBody>
      <dsp:txXfrm>
        <a:off x="388276" y="256446"/>
        <a:ext cx="6864201" cy="513221"/>
      </dsp:txXfrm>
    </dsp:sp>
    <dsp:sp modelId="{353760D2-E5BB-4308-B127-A053385FD751}">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3DF5693-9B7B-4CC2-ABEB-5DF8E6B822D7}">
      <dsp:nvSpPr>
        <dsp:cNvPr id="0" name=""/>
        <dsp:cNvSpPr/>
      </dsp:nvSpPr>
      <dsp:spPr>
        <a:xfrm>
          <a:off x="756035" y="1026031"/>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1" kern="1200" noProof="0" dirty="0">
              <a:solidFill>
                <a:schemeClr val="tx1">
                  <a:lumMod val="75000"/>
                  <a:lumOff val="25000"/>
                </a:schemeClr>
              </a:solidFill>
            </a:rPr>
            <a:t>Transport modes</a:t>
          </a:r>
        </a:p>
      </dsp:txBody>
      <dsp:txXfrm>
        <a:off x="756035" y="1026031"/>
        <a:ext cx="6496442" cy="513221"/>
      </dsp:txXfrm>
    </dsp:sp>
    <dsp:sp modelId="{0CAD707C-CFED-4029-885D-BCED9EE6E379}">
      <dsp:nvSpPr>
        <dsp:cNvPr id="0" name=""/>
        <dsp:cNvSpPr/>
      </dsp:nvSpPr>
      <dsp:spPr>
        <a:xfrm>
          <a:off x="435272" y="961879"/>
          <a:ext cx="641526" cy="641526"/>
        </a:xfrm>
        <a:prstGeom prst="ellipse">
          <a:avLst/>
        </a:prstGeom>
        <a:solidFill>
          <a:srgbClr val="1F3B5F"/>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86AABC-A3C7-4D68-AB13-A1E97E375218}">
      <dsp:nvSpPr>
        <dsp:cNvPr id="0" name=""/>
        <dsp:cNvSpPr/>
      </dsp:nvSpPr>
      <dsp:spPr>
        <a:xfrm>
          <a:off x="868908" y="1795617"/>
          <a:ext cx="6383570"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Modal Split and Modal Shift</a:t>
          </a:r>
        </a:p>
      </dsp:txBody>
      <dsp:txXfrm>
        <a:off x="868908" y="1795617"/>
        <a:ext cx="6383570" cy="513221"/>
      </dsp:txXfrm>
    </dsp:sp>
    <dsp:sp modelId="{68E3B2EA-25E6-4B47-9FAE-8813B1B7A920}">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8EDBAA-837F-45C1-9A5A-F31A4C740815}">
      <dsp:nvSpPr>
        <dsp:cNvPr id="0" name=""/>
        <dsp:cNvSpPr/>
      </dsp:nvSpPr>
      <dsp:spPr>
        <a:xfrm>
          <a:off x="756035" y="2565202"/>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Sustainability in transport and SCM</a:t>
          </a:r>
        </a:p>
      </dsp:txBody>
      <dsp:txXfrm>
        <a:off x="756035" y="2565202"/>
        <a:ext cx="6496442" cy="513221"/>
      </dsp:txXfrm>
    </dsp:sp>
    <dsp:sp modelId="{7D0738C9-3765-47B0-AD63-163CC4C3DB5F}">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682197-8303-4836-B1F1-569FDE9522F4}">
      <dsp:nvSpPr>
        <dsp:cNvPr id="0" name=""/>
        <dsp:cNvSpPr/>
      </dsp:nvSpPr>
      <dsp:spPr>
        <a:xfrm>
          <a:off x="388276" y="3334788"/>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Case Study</a:t>
          </a:r>
        </a:p>
      </dsp:txBody>
      <dsp:txXfrm>
        <a:off x="388276" y="3334788"/>
        <a:ext cx="6864201" cy="513221"/>
      </dsp:txXfrm>
    </dsp:sp>
    <dsp:sp modelId="{778CB8F3-48B0-485B-8F03-E61C740FAFB1}">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4AD46-4F81-4FE0-9107-899FA035456E}">
      <dsp:nvSpPr>
        <dsp:cNvPr id="0" name=""/>
        <dsp:cNvSpPr/>
      </dsp:nvSpPr>
      <dsp:spPr>
        <a:xfrm>
          <a:off x="388276" y="256446"/>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0" kern="1200" dirty="0">
              <a:solidFill>
                <a:schemeClr val="tx1">
                  <a:lumMod val="75000"/>
                  <a:lumOff val="25000"/>
                </a:schemeClr>
              </a:solidFill>
            </a:rPr>
            <a:t>Freight transport in general</a:t>
          </a:r>
          <a:endParaRPr lang="de-DE" sz="2400" b="0" kern="1200" noProof="0" dirty="0">
            <a:solidFill>
              <a:schemeClr val="tx1">
                <a:lumMod val="75000"/>
                <a:lumOff val="25000"/>
              </a:schemeClr>
            </a:solidFill>
          </a:endParaRPr>
        </a:p>
      </dsp:txBody>
      <dsp:txXfrm>
        <a:off x="388276" y="256446"/>
        <a:ext cx="6864201" cy="513221"/>
      </dsp:txXfrm>
    </dsp:sp>
    <dsp:sp modelId="{353760D2-E5BB-4308-B127-A053385FD751}">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3DF5693-9B7B-4CC2-ABEB-5DF8E6B822D7}">
      <dsp:nvSpPr>
        <dsp:cNvPr id="0" name=""/>
        <dsp:cNvSpPr/>
      </dsp:nvSpPr>
      <dsp:spPr>
        <a:xfrm>
          <a:off x="756035" y="1026031"/>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1" kern="1200" noProof="0" dirty="0">
              <a:solidFill>
                <a:schemeClr val="tx1">
                  <a:lumMod val="75000"/>
                  <a:lumOff val="25000"/>
                </a:schemeClr>
              </a:solidFill>
            </a:rPr>
            <a:t>Transport modes</a:t>
          </a:r>
        </a:p>
      </dsp:txBody>
      <dsp:txXfrm>
        <a:off x="756035" y="1026031"/>
        <a:ext cx="6496442" cy="513221"/>
      </dsp:txXfrm>
    </dsp:sp>
    <dsp:sp modelId="{0CAD707C-CFED-4029-885D-BCED9EE6E379}">
      <dsp:nvSpPr>
        <dsp:cNvPr id="0" name=""/>
        <dsp:cNvSpPr/>
      </dsp:nvSpPr>
      <dsp:spPr>
        <a:xfrm>
          <a:off x="435272" y="961879"/>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86AABC-A3C7-4D68-AB13-A1E97E375218}">
      <dsp:nvSpPr>
        <dsp:cNvPr id="0" name=""/>
        <dsp:cNvSpPr/>
      </dsp:nvSpPr>
      <dsp:spPr>
        <a:xfrm>
          <a:off x="868908" y="1795617"/>
          <a:ext cx="6383570"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Modal Split and Modal Shift</a:t>
          </a:r>
        </a:p>
      </dsp:txBody>
      <dsp:txXfrm>
        <a:off x="868908" y="1795617"/>
        <a:ext cx="6383570" cy="513221"/>
      </dsp:txXfrm>
    </dsp:sp>
    <dsp:sp modelId="{68E3B2EA-25E6-4B47-9FAE-8813B1B7A920}">
      <dsp:nvSpPr>
        <dsp:cNvPr id="0" name=""/>
        <dsp:cNvSpPr/>
      </dsp:nvSpPr>
      <dsp:spPr>
        <a:xfrm>
          <a:off x="548145" y="1731464"/>
          <a:ext cx="641526" cy="641526"/>
        </a:xfrm>
        <a:prstGeom prst="ellipse">
          <a:avLst/>
        </a:prstGeom>
        <a:solidFill>
          <a:srgbClr val="1F3B5F"/>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8EDBAA-837F-45C1-9A5A-F31A4C740815}">
      <dsp:nvSpPr>
        <dsp:cNvPr id="0" name=""/>
        <dsp:cNvSpPr/>
      </dsp:nvSpPr>
      <dsp:spPr>
        <a:xfrm>
          <a:off x="756035" y="2565202"/>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Sustainability in transport and SCM</a:t>
          </a:r>
        </a:p>
      </dsp:txBody>
      <dsp:txXfrm>
        <a:off x="756035" y="2565202"/>
        <a:ext cx="6496442" cy="513221"/>
      </dsp:txXfrm>
    </dsp:sp>
    <dsp:sp modelId="{7D0738C9-3765-47B0-AD63-163CC4C3DB5F}">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682197-8303-4836-B1F1-569FDE9522F4}">
      <dsp:nvSpPr>
        <dsp:cNvPr id="0" name=""/>
        <dsp:cNvSpPr/>
      </dsp:nvSpPr>
      <dsp:spPr>
        <a:xfrm>
          <a:off x="388276" y="3334788"/>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Case Study</a:t>
          </a:r>
        </a:p>
      </dsp:txBody>
      <dsp:txXfrm>
        <a:off x="388276" y="3334788"/>
        <a:ext cx="6864201" cy="513221"/>
      </dsp:txXfrm>
    </dsp:sp>
    <dsp:sp modelId="{778CB8F3-48B0-485B-8F03-E61C740FAFB1}">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4AD46-4F81-4FE0-9107-899FA035456E}">
      <dsp:nvSpPr>
        <dsp:cNvPr id="0" name=""/>
        <dsp:cNvSpPr/>
      </dsp:nvSpPr>
      <dsp:spPr>
        <a:xfrm>
          <a:off x="388276" y="256446"/>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0" kern="1200" dirty="0">
              <a:solidFill>
                <a:schemeClr val="tx1">
                  <a:lumMod val="75000"/>
                  <a:lumOff val="25000"/>
                </a:schemeClr>
              </a:solidFill>
            </a:rPr>
            <a:t>Freight transport in general</a:t>
          </a:r>
          <a:endParaRPr lang="de-DE" sz="2400" b="0" kern="1200" noProof="0" dirty="0">
            <a:solidFill>
              <a:schemeClr val="tx1">
                <a:lumMod val="75000"/>
                <a:lumOff val="25000"/>
              </a:schemeClr>
            </a:solidFill>
          </a:endParaRPr>
        </a:p>
      </dsp:txBody>
      <dsp:txXfrm>
        <a:off x="388276" y="256446"/>
        <a:ext cx="6864201" cy="513221"/>
      </dsp:txXfrm>
    </dsp:sp>
    <dsp:sp modelId="{353760D2-E5BB-4308-B127-A053385FD751}">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3DF5693-9B7B-4CC2-ABEB-5DF8E6B822D7}">
      <dsp:nvSpPr>
        <dsp:cNvPr id="0" name=""/>
        <dsp:cNvSpPr/>
      </dsp:nvSpPr>
      <dsp:spPr>
        <a:xfrm>
          <a:off x="756035" y="1026031"/>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1" kern="1200" noProof="0" dirty="0">
              <a:solidFill>
                <a:schemeClr val="tx1">
                  <a:lumMod val="75000"/>
                  <a:lumOff val="25000"/>
                </a:schemeClr>
              </a:solidFill>
            </a:rPr>
            <a:t>Transport modes</a:t>
          </a:r>
        </a:p>
      </dsp:txBody>
      <dsp:txXfrm>
        <a:off x="756035" y="1026031"/>
        <a:ext cx="6496442" cy="513221"/>
      </dsp:txXfrm>
    </dsp:sp>
    <dsp:sp modelId="{0CAD707C-CFED-4029-885D-BCED9EE6E379}">
      <dsp:nvSpPr>
        <dsp:cNvPr id="0" name=""/>
        <dsp:cNvSpPr/>
      </dsp:nvSpPr>
      <dsp:spPr>
        <a:xfrm>
          <a:off x="435272" y="961879"/>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86AABC-A3C7-4D68-AB13-A1E97E375218}">
      <dsp:nvSpPr>
        <dsp:cNvPr id="0" name=""/>
        <dsp:cNvSpPr/>
      </dsp:nvSpPr>
      <dsp:spPr>
        <a:xfrm>
          <a:off x="868908" y="1795617"/>
          <a:ext cx="6383570"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Modal Split and Modal Shift</a:t>
          </a:r>
        </a:p>
      </dsp:txBody>
      <dsp:txXfrm>
        <a:off x="868908" y="1795617"/>
        <a:ext cx="6383570" cy="513221"/>
      </dsp:txXfrm>
    </dsp:sp>
    <dsp:sp modelId="{68E3B2EA-25E6-4B47-9FAE-8813B1B7A920}">
      <dsp:nvSpPr>
        <dsp:cNvPr id="0" name=""/>
        <dsp:cNvSpPr/>
      </dsp:nvSpPr>
      <dsp:spPr>
        <a:xfrm>
          <a:off x="548145" y="1731464"/>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8EDBAA-837F-45C1-9A5A-F31A4C740815}">
      <dsp:nvSpPr>
        <dsp:cNvPr id="0" name=""/>
        <dsp:cNvSpPr/>
      </dsp:nvSpPr>
      <dsp:spPr>
        <a:xfrm>
          <a:off x="756035" y="2565202"/>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Sustainability in transport and SCM</a:t>
          </a:r>
        </a:p>
      </dsp:txBody>
      <dsp:txXfrm>
        <a:off x="756035" y="2565202"/>
        <a:ext cx="6496442" cy="513221"/>
      </dsp:txXfrm>
    </dsp:sp>
    <dsp:sp modelId="{7D0738C9-3765-47B0-AD63-163CC4C3DB5F}">
      <dsp:nvSpPr>
        <dsp:cNvPr id="0" name=""/>
        <dsp:cNvSpPr/>
      </dsp:nvSpPr>
      <dsp:spPr>
        <a:xfrm>
          <a:off x="435272" y="2501050"/>
          <a:ext cx="641526" cy="641526"/>
        </a:xfrm>
        <a:prstGeom prst="ellipse">
          <a:avLst/>
        </a:prstGeom>
        <a:solidFill>
          <a:srgbClr val="1F3B5F"/>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682197-8303-4836-B1F1-569FDE9522F4}">
      <dsp:nvSpPr>
        <dsp:cNvPr id="0" name=""/>
        <dsp:cNvSpPr/>
      </dsp:nvSpPr>
      <dsp:spPr>
        <a:xfrm>
          <a:off x="388276" y="3334788"/>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Case Study</a:t>
          </a:r>
        </a:p>
      </dsp:txBody>
      <dsp:txXfrm>
        <a:off x="388276" y="3334788"/>
        <a:ext cx="6864201" cy="513221"/>
      </dsp:txXfrm>
    </dsp:sp>
    <dsp:sp modelId="{778CB8F3-48B0-485B-8F03-E61C740FAFB1}">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4AD46-4F81-4FE0-9107-899FA035456E}">
      <dsp:nvSpPr>
        <dsp:cNvPr id="0" name=""/>
        <dsp:cNvSpPr/>
      </dsp:nvSpPr>
      <dsp:spPr>
        <a:xfrm>
          <a:off x="388276" y="256446"/>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0" kern="1200" dirty="0">
              <a:solidFill>
                <a:schemeClr val="tx1">
                  <a:lumMod val="75000"/>
                  <a:lumOff val="25000"/>
                </a:schemeClr>
              </a:solidFill>
            </a:rPr>
            <a:t>Freight transport in general</a:t>
          </a:r>
          <a:endParaRPr lang="de-DE" sz="2400" b="0" kern="1200" noProof="0" dirty="0">
            <a:solidFill>
              <a:schemeClr val="tx1">
                <a:lumMod val="75000"/>
                <a:lumOff val="25000"/>
              </a:schemeClr>
            </a:solidFill>
          </a:endParaRPr>
        </a:p>
      </dsp:txBody>
      <dsp:txXfrm>
        <a:off x="388276" y="256446"/>
        <a:ext cx="6864201" cy="513221"/>
      </dsp:txXfrm>
    </dsp:sp>
    <dsp:sp modelId="{353760D2-E5BB-4308-B127-A053385FD751}">
      <dsp:nvSpPr>
        <dsp:cNvPr id="0" name=""/>
        <dsp:cNvSpPr/>
      </dsp:nvSpPr>
      <dsp:spPr>
        <a:xfrm>
          <a:off x="67513" y="192293"/>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3DF5693-9B7B-4CC2-ABEB-5DF8E6B822D7}">
      <dsp:nvSpPr>
        <dsp:cNvPr id="0" name=""/>
        <dsp:cNvSpPr/>
      </dsp:nvSpPr>
      <dsp:spPr>
        <a:xfrm>
          <a:off x="756035" y="1026031"/>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b="1" kern="1200" noProof="0" dirty="0">
              <a:solidFill>
                <a:schemeClr val="tx1">
                  <a:lumMod val="75000"/>
                  <a:lumOff val="25000"/>
                </a:schemeClr>
              </a:solidFill>
            </a:rPr>
            <a:t>Transport modes</a:t>
          </a:r>
        </a:p>
      </dsp:txBody>
      <dsp:txXfrm>
        <a:off x="756035" y="1026031"/>
        <a:ext cx="6496442" cy="513221"/>
      </dsp:txXfrm>
    </dsp:sp>
    <dsp:sp modelId="{0CAD707C-CFED-4029-885D-BCED9EE6E379}">
      <dsp:nvSpPr>
        <dsp:cNvPr id="0" name=""/>
        <dsp:cNvSpPr/>
      </dsp:nvSpPr>
      <dsp:spPr>
        <a:xfrm>
          <a:off x="435272" y="961879"/>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86AABC-A3C7-4D68-AB13-A1E97E375218}">
      <dsp:nvSpPr>
        <dsp:cNvPr id="0" name=""/>
        <dsp:cNvSpPr/>
      </dsp:nvSpPr>
      <dsp:spPr>
        <a:xfrm>
          <a:off x="868908" y="1795617"/>
          <a:ext cx="6383570"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Modal Split and Modal Shift</a:t>
          </a:r>
        </a:p>
      </dsp:txBody>
      <dsp:txXfrm>
        <a:off x="868908" y="1795617"/>
        <a:ext cx="6383570" cy="513221"/>
      </dsp:txXfrm>
    </dsp:sp>
    <dsp:sp modelId="{68E3B2EA-25E6-4B47-9FAE-8813B1B7A920}">
      <dsp:nvSpPr>
        <dsp:cNvPr id="0" name=""/>
        <dsp:cNvSpPr/>
      </dsp:nvSpPr>
      <dsp:spPr>
        <a:xfrm>
          <a:off x="548145" y="1731464"/>
          <a:ext cx="641526" cy="641526"/>
        </a:xfrm>
        <a:prstGeom prst="ellipse">
          <a:avLst/>
        </a:prstGeom>
        <a:solidFill>
          <a:schemeClr val="bg1"/>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D8EDBAA-837F-45C1-9A5A-F31A4C740815}">
      <dsp:nvSpPr>
        <dsp:cNvPr id="0" name=""/>
        <dsp:cNvSpPr/>
      </dsp:nvSpPr>
      <dsp:spPr>
        <a:xfrm>
          <a:off x="756035" y="2565202"/>
          <a:ext cx="6496442"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Sustainability in transport and SCM</a:t>
          </a:r>
        </a:p>
      </dsp:txBody>
      <dsp:txXfrm>
        <a:off x="756035" y="2565202"/>
        <a:ext cx="6496442" cy="513221"/>
      </dsp:txXfrm>
    </dsp:sp>
    <dsp:sp modelId="{7D0738C9-3765-47B0-AD63-163CC4C3DB5F}">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682197-8303-4836-B1F1-569FDE9522F4}">
      <dsp:nvSpPr>
        <dsp:cNvPr id="0" name=""/>
        <dsp:cNvSpPr/>
      </dsp:nvSpPr>
      <dsp:spPr>
        <a:xfrm>
          <a:off x="388276" y="3334788"/>
          <a:ext cx="6864201" cy="51322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rtlCol="0" anchor="ctr" anchorCtr="0">
          <a:noAutofit/>
        </a:bodyPr>
        <a:lstStyle/>
        <a:p>
          <a:pPr marL="0" lvl="0" indent="0" algn="l" defTabSz="1066800" rtl="0">
            <a:lnSpc>
              <a:spcPct val="90000"/>
            </a:lnSpc>
            <a:spcBef>
              <a:spcPct val="0"/>
            </a:spcBef>
            <a:spcAft>
              <a:spcPct val="35000"/>
            </a:spcAft>
            <a:buNone/>
          </a:pPr>
          <a:r>
            <a:rPr lang="en-gb" sz="2400" kern="1200" noProof="0" dirty="0">
              <a:solidFill>
                <a:schemeClr val="tx1">
                  <a:lumMod val="75000"/>
                  <a:lumOff val="25000"/>
                </a:schemeClr>
              </a:solidFill>
            </a:rPr>
            <a:t>Case Study</a:t>
          </a:r>
        </a:p>
      </dsp:txBody>
      <dsp:txXfrm>
        <a:off x="388276" y="3334788"/>
        <a:ext cx="6864201" cy="513221"/>
      </dsp:txXfrm>
    </dsp:sp>
    <dsp:sp modelId="{778CB8F3-48B0-485B-8F03-E61C740FAFB1}">
      <dsp:nvSpPr>
        <dsp:cNvPr id="0" name=""/>
        <dsp:cNvSpPr/>
      </dsp:nvSpPr>
      <dsp:spPr>
        <a:xfrm>
          <a:off x="67513" y="3270635"/>
          <a:ext cx="641526" cy="641526"/>
        </a:xfrm>
        <a:prstGeom prst="ellipse">
          <a:avLst/>
        </a:prstGeom>
        <a:solidFill>
          <a:srgbClr val="1F3B5F"/>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defTabSz="912410" eaLnBrk="0" hangingPunct="0">
              <a:defRPr sz="1200">
                <a:cs typeface="+mn-cs"/>
              </a:defRPr>
            </a:lvl1pPr>
          </a:lstStyle>
          <a:p>
            <a:pPr>
              <a:defRPr/>
            </a:pPr>
            <a:endParaRPr lang="de-DE"/>
          </a:p>
        </p:txBody>
      </p:sp>
      <p:sp>
        <p:nvSpPr>
          <p:cNvPr id="9219" name="Rectangle 3"/>
          <p:cNvSpPr>
            <a:spLocks noGrp="1" noChangeArrowheads="1"/>
          </p:cNvSpPr>
          <p:nvPr>
            <p:ph type="dt" sz="quarter" idx="1"/>
          </p:nvPr>
        </p:nvSpPr>
        <p:spPr bwMode="auto">
          <a:xfrm>
            <a:off x="3858113"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algn="r" defTabSz="912410" eaLnBrk="0" hangingPunct="0">
              <a:defRPr sz="1200">
                <a:cs typeface="+mn-cs"/>
              </a:defRPr>
            </a:lvl1pPr>
          </a:lstStyle>
          <a:p>
            <a:pPr>
              <a:defRPr/>
            </a:pPr>
            <a:endParaRPr lang="de-DE"/>
          </a:p>
        </p:txBody>
      </p:sp>
      <p:sp>
        <p:nvSpPr>
          <p:cNvPr id="9220" name="Rectangle 4"/>
          <p:cNvSpPr>
            <a:spLocks noGrp="1" noChangeArrowheads="1"/>
          </p:cNvSpPr>
          <p:nvPr>
            <p:ph type="ftr" sz="quarter" idx="2"/>
          </p:nvPr>
        </p:nvSpPr>
        <p:spPr bwMode="auto">
          <a:xfrm>
            <a:off x="2"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defTabSz="912410" eaLnBrk="0" hangingPunct="0">
              <a:defRPr sz="1200">
                <a:cs typeface="+mn-cs"/>
              </a:defRPr>
            </a:lvl1pPr>
          </a:lstStyle>
          <a:p>
            <a:pPr>
              <a:defRPr/>
            </a:pPr>
            <a:endParaRPr lang="de-DE"/>
          </a:p>
        </p:txBody>
      </p:sp>
      <p:sp>
        <p:nvSpPr>
          <p:cNvPr id="9221" name="Rectangle 5"/>
          <p:cNvSpPr>
            <a:spLocks noGrp="1" noChangeArrowheads="1"/>
          </p:cNvSpPr>
          <p:nvPr>
            <p:ph type="sldNum" sz="quarter" idx="3"/>
          </p:nvPr>
        </p:nvSpPr>
        <p:spPr bwMode="auto">
          <a:xfrm>
            <a:off x="3858113"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algn="r" defTabSz="912410" eaLnBrk="0" hangingPunct="0">
              <a:defRPr sz="1200">
                <a:cs typeface="+mn-cs"/>
              </a:defRPr>
            </a:lvl1pPr>
          </a:lstStyle>
          <a:p>
            <a:pPr>
              <a:defRPr/>
            </a:pPr>
            <a:fld id="{1BFD0BE3-ABD5-4F23-9F07-0BB04094623D}" type="slidenum">
              <a:rPr lang="de-DE"/>
              <a:pPr>
                <a:defRPr/>
              </a:pPr>
              <a:t>‹Nr.›</a:t>
            </a:fld>
            <a:endParaRPr lang="de-DE"/>
          </a:p>
        </p:txBody>
      </p:sp>
    </p:spTree>
    <p:extLst>
      <p:ext uri="{BB962C8B-B14F-4D97-AF65-F5344CB8AC3E}">
        <p14:creationId xmlns:p14="http://schemas.microsoft.com/office/powerpoint/2010/main" val="215544654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defTabSz="912410" eaLnBrk="0" hangingPunct="0">
              <a:defRPr sz="1200">
                <a:cs typeface="+mn-cs"/>
              </a:defRPr>
            </a:lvl1pPr>
          </a:lstStyle>
          <a:p>
            <a:pPr>
              <a:defRPr/>
            </a:pPr>
            <a:endParaRPr lang="de-DE"/>
          </a:p>
        </p:txBody>
      </p:sp>
      <p:sp>
        <p:nvSpPr>
          <p:cNvPr id="4099" name="Rectangle 3"/>
          <p:cNvSpPr>
            <a:spLocks noGrp="1" noChangeArrowheads="1"/>
          </p:cNvSpPr>
          <p:nvPr>
            <p:ph type="dt" idx="1"/>
          </p:nvPr>
        </p:nvSpPr>
        <p:spPr bwMode="auto">
          <a:xfrm>
            <a:off x="3858113" y="4"/>
            <a:ext cx="2950679" cy="498049"/>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lvl1pPr algn="r" defTabSz="912410" eaLnBrk="0" hangingPunct="0">
              <a:defRPr sz="1200">
                <a:cs typeface="+mn-cs"/>
              </a:defRPr>
            </a:lvl1pPr>
          </a:lstStyle>
          <a:p>
            <a:pPr>
              <a:defRPr/>
            </a:pPr>
            <a:endParaRPr lang="de-DE"/>
          </a:p>
        </p:txBody>
      </p:sp>
      <p:sp>
        <p:nvSpPr>
          <p:cNvPr id="16388" name="Rectangle 4"/>
          <p:cNvSpPr>
            <a:spLocks noGrp="1" noRot="1" noChangeAspect="1" noChangeArrowheads="1" noTextEdit="1"/>
          </p:cNvSpPr>
          <p:nvPr>
            <p:ph type="sldImg" idx="2"/>
          </p:nvPr>
        </p:nvSpPr>
        <p:spPr bwMode="auto">
          <a:xfrm>
            <a:off x="922338" y="746125"/>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7435" y="4721438"/>
            <a:ext cx="4993923" cy="4473185"/>
          </a:xfrm>
          <a:prstGeom prst="rect">
            <a:avLst/>
          </a:prstGeom>
          <a:noFill/>
          <a:ln w="9525">
            <a:noFill/>
            <a:miter lim="800000"/>
            <a:headEnd/>
            <a:tailEnd/>
          </a:ln>
        </p:spPr>
        <p:txBody>
          <a:bodyPr vert="horz" wrap="square" lIns="91205" tIns="45603" rIns="91205" bIns="45603"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2"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defTabSz="912410" eaLnBrk="0" hangingPunct="0">
              <a:defRPr sz="1200">
                <a:cs typeface="+mn-cs"/>
              </a:defRPr>
            </a:lvl1pPr>
          </a:lstStyle>
          <a:p>
            <a:pPr>
              <a:defRPr/>
            </a:pPr>
            <a:endParaRPr lang="de-DE"/>
          </a:p>
        </p:txBody>
      </p:sp>
      <p:sp>
        <p:nvSpPr>
          <p:cNvPr id="4103" name="Rectangle 7"/>
          <p:cNvSpPr>
            <a:spLocks noGrp="1" noChangeArrowheads="1"/>
          </p:cNvSpPr>
          <p:nvPr>
            <p:ph type="sldNum" sz="quarter" idx="5"/>
          </p:nvPr>
        </p:nvSpPr>
        <p:spPr bwMode="auto">
          <a:xfrm>
            <a:off x="3858113" y="9442880"/>
            <a:ext cx="2950679" cy="498049"/>
          </a:xfrm>
          <a:prstGeom prst="rect">
            <a:avLst/>
          </a:prstGeom>
          <a:noFill/>
          <a:ln w="9525">
            <a:noFill/>
            <a:miter lim="800000"/>
            <a:headEnd/>
            <a:tailEnd/>
          </a:ln>
        </p:spPr>
        <p:txBody>
          <a:bodyPr vert="horz" wrap="square" lIns="91205" tIns="45603" rIns="91205" bIns="45603" numCol="1" anchor="b" anchorCtr="0" compatLnSpc="1">
            <a:prstTxWarp prst="textNoShape">
              <a:avLst/>
            </a:prstTxWarp>
          </a:bodyPr>
          <a:lstStyle>
            <a:lvl1pPr algn="r" defTabSz="912410" eaLnBrk="0" hangingPunct="0">
              <a:defRPr sz="1200">
                <a:cs typeface="+mn-cs"/>
              </a:defRPr>
            </a:lvl1pPr>
          </a:lstStyle>
          <a:p>
            <a:pPr>
              <a:defRPr/>
            </a:pPr>
            <a:fld id="{9AFA9AEE-FE61-4DBB-A806-AB901D07C4F2}" type="slidenum">
              <a:rPr lang="de-DE"/>
              <a:pPr>
                <a:defRPr/>
              </a:pPr>
              <a:t>‹Nr.›</a:t>
            </a:fld>
            <a:endParaRPr lang="de-DE"/>
          </a:p>
        </p:txBody>
      </p:sp>
    </p:spTree>
    <p:extLst>
      <p:ext uri="{BB962C8B-B14F-4D97-AF65-F5344CB8AC3E}">
        <p14:creationId xmlns:p14="http://schemas.microsoft.com/office/powerpoint/2010/main" val="298814338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8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AT"/>
          </a:p>
        </p:txBody>
      </p:sp>
      <p:sp>
        <p:nvSpPr>
          <p:cNvPr id="4" name="Foliennummernplatzhalter 3"/>
          <p:cNvSpPr>
            <a:spLocks noGrp="1"/>
          </p:cNvSpPr>
          <p:nvPr>
            <p:ph type="sldNum" sz="quarter" idx="10"/>
          </p:nvPr>
        </p:nvSpPr>
        <p:spPr/>
        <p:txBody>
          <a:bodyPr/>
          <a:lstStyle/>
          <a:p>
            <a:pPr>
              <a:defRPr/>
            </a:pPr>
            <a:fld id="{9908335E-C3E7-40AD-8775-5841D3CC371A}" type="slidenum">
              <a:rPr lang="de-DE" smtClean="0"/>
              <a:pPr>
                <a:defRPr/>
              </a:pPr>
              <a:t>1</a:t>
            </a:fld>
            <a:endParaRPr lang="de-DE"/>
          </a:p>
        </p:txBody>
      </p:sp>
      <p:sp>
        <p:nvSpPr>
          <p:cNvPr id="5" name="Kopfzeilenplatzhalter 4"/>
          <p:cNvSpPr>
            <a:spLocks noGrp="1"/>
          </p:cNvSpPr>
          <p:nvPr>
            <p:ph type="hdr" sz="quarter" idx="11"/>
          </p:nvPr>
        </p:nvSpPr>
        <p:spPr/>
        <p:txBody>
          <a:bodyPr/>
          <a:lstStyle/>
          <a:p>
            <a:pPr>
              <a:defRPr/>
            </a:pPr>
            <a:endParaRPr lang="de-DE"/>
          </a:p>
        </p:txBody>
      </p:sp>
    </p:spTree>
    <p:extLst>
      <p:ext uri="{BB962C8B-B14F-4D97-AF65-F5344CB8AC3E}">
        <p14:creationId xmlns:p14="http://schemas.microsoft.com/office/powerpoint/2010/main" val="390654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rtlCol="0"/>
          <a:lstStyle/>
          <a:p>
            <a:pPr rtl="0"/>
            <a:r>
              <a:rPr lang="en-gb" sz="1200" b="0" kern="1200" dirty="0">
                <a:solidFill>
                  <a:schemeClr val="tx1"/>
                </a:solidFill>
                <a:effectLst/>
                <a:latin typeface="+mn-lt"/>
                <a:ea typeface="+mn-ea"/>
                <a:cs typeface="+mn-cs"/>
              </a:rPr>
              <a:t>We can assign the following strengths and weaknesses to the rail transport mode:</a:t>
            </a:r>
          </a:p>
          <a:p>
            <a:pPr rtl="0"/>
            <a:endParaRPr lang="de-AT" sz="1200" b="1"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Strengths:</a:t>
            </a:r>
            <a:r>
              <a:rPr lang="en-gb" sz="1200" kern="1200" dirty="0">
                <a:solidFill>
                  <a:schemeClr val="tx1"/>
                </a:solidFill>
                <a:effectLst/>
                <a:latin typeface="+mn-lt"/>
                <a:ea typeface="+mn-ea"/>
                <a:cs typeface="+mn-cs"/>
              </a:rPr>
              <a:t> Railways can achieve excellent transport speeds, especially with block trains or direct trains. Moreover, the transport mode is capable of mass transport and the transport is predictable. The level of safety is very high thanks to the standards. Unlike for the road, transport prices are not influenced by road tolls, and can therefore be relatively good value depending on the quantity being transported. A further advantage is the lower CO2 consumption compared to road transport.</a:t>
            </a:r>
          </a:p>
          <a:p>
            <a:pPr rtl="0"/>
            <a:endParaRPr lang="de-DE" sz="1200" kern="1200" dirty="0">
              <a:solidFill>
                <a:schemeClr val="tx1"/>
              </a:solidFill>
              <a:effectLst/>
              <a:latin typeface="+mn-lt"/>
              <a:ea typeface="+mn-ea"/>
              <a:cs typeface="+mn-cs"/>
            </a:endParaRPr>
          </a:p>
          <a:p>
            <a:pPr rtl="0"/>
            <a:r>
              <a:rPr lang="en-gb" sz="1200" b="1" kern="1200" dirty="0">
                <a:solidFill>
                  <a:schemeClr val="tx1"/>
                </a:solidFill>
                <a:effectLst/>
                <a:latin typeface="+mn-lt"/>
                <a:ea typeface="+mn-ea"/>
                <a:cs typeface="+mn-cs"/>
              </a:rPr>
              <a:t>Weaknesses:</a:t>
            </a:r>
            <a:r>
              <a:rPr lang="en-gb" sz="1200" kern="1200" dirty="0">
                <a:solidFill>
                  <a:schemeClr val="tx1"/>
                </a:solidFill>
                <a:effectLst/>
                <a:latin typeface="+mn-lt"/>
                <a:ea typeface="+mn-ea"/>
                <a:cs typeface="+mn-cs"/>
              </a:rPr>
              <a:t> Due to the infrastructure differences, cross-border transport by rail is still quite tough. The flexibility of the transport is also impaired by its dependency on driving plans. Tracking and tracing is also very difficult compared to road transport. Additionally, rail transport, unlike air transport, does not offer any tax benefits. </a:t>
            </a:r>
          </a:p>
          <a:p>
            <a:pPr rtl="0"/>
            <a:endParaRPr lang="de-AT" b="1" dirty="0"/>
          </a:p>
          <a:p>
            <a:pPr rtl="0"/>
            <a:endParaRPr lang="de-AT" b="1" dirty="0"/>
          </a:p>
          <a:p>
            <a:pPr rtl="0"/>
            <a:r>
              <a:rPr lang="en-gb" b="0" dirty="0"/>
              <a:t>Source:</a:t>
            </a:r>
            <a:endParaRPr lang="de-DE" sz="1200" b="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Cf. </a:t>
            </a:r>
            <a:r>
              <a:rPr lang="en-gb" sz="1200" kern="1200" dirty="0" err="1">
                <a:solidFill>
                  <a:schemeClr val="tx1"/>
                </a:solidFill>
                <a:effectLst/>
                <a:latin typeface="+mn-lt"/>
                <a:ea typeface="+mn-ea"/>
                <a:cs typeface="+mn-cs"/>
              </a:rPr>
              <a:t>Kille</a:t>
            </a:r>
            <a:r>
              <a:rPr lang="en-gb" sz="1200" kern="1200" dirty="0">
                <a:solidFill>
                  <a:schemeClr val="tx1"/>
                </a:solidFill>
                <a:effectLst/>
                <a:latin typeface="+mn-lt"/>
                <a:ea typeface="+mn-ea"/>
                <a:cs typeface="+mn-cs"/>
              </a:rPr>
              <a:t> &amp; Schmidt, 2008, p. 54</a:t>
            </a:r>
          </a:p>
          <a:p>
            <a:pPr rtl="0"/>
            <a:endParaRPr lang="de-AT" dirty="0"/>
          </a:p>
        </p:txBody>
      </p:sp>
      <p:sp>
        <p:nvSpPr>
          <p:cNvPr id="4" name="Foliennummernplatzhalter 3"/>
          <p:cNvSpPr>
            <a:spLocks noGrp="1"/>
          </p:cNvSpPr>
          <p:nvPr>
            <p:ph type="sldNum" sz="quarter" idx="10"/>
          </p:nvPr>
        </p:nvSpPr>
        <p:spPr/>
        <p:txBody>
          <a:bodyPr rtlCol="0"/>
          <a:lstStyle/>
          <a:p>
            <a:pPr rtl="0"/>
            <a:fld id="{CA9937D2-6117-4881-B88D-D373CF5AE833}" type="slidenum">
              <a:rPr lang="de-AT" smtClean="0"/>
              <a:t>11</a:t>
            </a:fld>
            <a:endParaRPr lang="de-AT" dirty="0"/>
          </a:p>
        </p:txBody>
      </p:sp>
    </p:spTree>
    <p:extLst>
      <p:ext uri="{BB962C8B-B14F-4D97-AF65-F5344CB8AC3E}">
        <p14:creationId xmlns:p14="http://schemas.microsoft.com/office/powerpoint/2010/main" val="274973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rtlCol="0"/>
          <a:lstStyle/>
          <a:p>
            <a:pPr rtl="0"/>
            <a:r>
              <a:rPr lang="en-gb" sz="1200" kern="1200">
                <a:solidFill>
                  <a:schemeClr val="tx1"/>
                </a:solidFill>
                <a:effectLst/>
                <a:latin typeface="+mn-lt"/>
                <a:ea typeface="+mn-ea"/>
                <a:cs typeface="+mn-cs"/>
              </a:rPr>
              <a:t>Due to the multiplicity of their aspects (e.g. of a technical natural, social, or cultural nature), the rail transport mode is subject to constant changes. This includes, for example, the development of new traction units, locomotives, and goods wagons, with the aim of increasing profitability and environmental-friendliness, and reducing noise pollution from rail transport. Future issues in the rail transport mode will deal with reducing transport time and increasing productivity.</a:t>
            </a:r>
          </a:p>
          <a:p>
            <a:pPr rtl="0"/>
            <a:endParaRPr lang="de-DE" sz="1200" kern="1200" dirty="0">
              <a:solidFill>
                <a:schemeClr val="tx1"/>
              </a:solidFill>
              <a:effectLst/>
              <a:latin typeface="+mn-lt"/>
              <a:ea typeface="+mn-ea"/>
              <a:cs typeface="+mn-cs"/>
            </a:endParaRPr>
          </a:p>
          <a:p>
            <a:pPr rtl="0"/>
            <a:r>
              <a:rPr lang="en-gb" sz="1200" kern="1200">
                <a:solidFill>
                  <a:schemeClr val="tx1"/>
                </a:solidFill>
                <a:effectLst/>
                <a:latin typeface="+mn-lt"/>
                <a:ea typeface="+mn-ea"/>
                <a:cs typeface="+mn-cs"/>
              </a:rPr>
              <a:t>Source:</a:t>
            </a:r>
          </a:p>
          <a:p>
            <a:pPr rtl="0"/>
            <a:r>
              <a:rPr lang="en-gb" sz="1200" kern="1200">
                <a:solidFill>
                  <a:schemeClr val="tx1"/>
                </a:solidFill>
                <a:effectLst/>
                <a:latin typeface="+mn-lt"/>
                <a:ea typeface="+mn-ea"/>
                <a:cs typeface="+mn-cs"/>
              </a:rPr>
              <a:t>Höft, 2016, pp. 63-72</a:t>
            </a:r>
            <a:endParaRPr lang="de-DE" dirty="0"/>
          </a:p>
        </p:txBody>
      </p:sp>
      <p:sp>
        <p:nvSpPr>
          <p:cNvPr id="4" name="Slide Number Placeholder 3"/>
          <p:cNvSpPr>
            <a:spLocks noGrp="1"/>
          </p:cNvSpPr>
          <p:nvPr>
            <p:ph type="sldNum" sz="quarter" idx="10"/>
          </p:nvPr>
        </p:nvSpPr>
        <p:spPr/>
        <p:txBody>
          <a:bodyPr rtlCol="0"/>
          <a:lstStyle/>
          <a:p>
            <a:pPr rtl="0"/>
            <a:fld id="{56F06DAA-0A4E-4110-9797-3FB8CA0FEA93}" type="slidenum">
              <a:rPr lang="de-AT" smtClean="0"/>
              <a:t>12</a:t>
            </a:fld>
            <a:endParaRPr lang="de-AT" dirty="0"/>
          </a:p>
        </p:txBody>
      </p:sp>
    </p:spTree>
    <p:extLst>
      <p:ext uri="{BB962C8B-B14F-4D97-AF65-F5344CB8AC3E}">
        <p14:creationId xmlns:p14="http://schemas.microsoft.com/office/powerpoint/2010/main" val="665010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rtlCol="0"/>
          <a:lstStyle/>
          <a:p>
            <a:pPr rtl="0"/>
            <a:r>
              <a:rPr lang="en-gb" sz="1200" b="0" kern="1200">
                <a:solidFill>
                  <a:schemeClr val="tx1"/>
                </a:solidFill>
                <a:effectLst/>
                <a:latin typeface="+mn-lt"/>
                <a:ea typeface="+mn-ea"/>
                <a:cs typeface="+mn-cs"/>
              </a:rPr>
              <a:t>We can assign the following strengths and weaknesses to the waterway transport mode:</a:t>
            </a:r>
          </a:p>
          <a:p>
            <a:pPr rtl="0"/>
            <a:endParaRPr lang="de-AT" sz="1200" b="1" kern="1200" dirty="0">
              <a:solidFill>
                <a:schemeClr val="tx1"/>
              </a:solidFill>
              <a:effectLst/>
              <a:latin typeface="+mn-lt"/>
              <a:ea typeface="+mn-ea"/>
              <a:cs typeface="+mn-cs"/>
            </a:endParaRPr>
          </a:p>
          <a:p>
            <a:pPr rtl="0"/>
            <a:r>
              <a:rPr lang="en-gb" sz="1200" b="1" kern="1200">
                <a:solidFill>
                  <a:schemeClr val="tx1"/>
                </a:solidFill>
                <a:effectLst/>
                <a:latin typeface="+mn-lt"/>
                <a:ea typeface="+mn-ea"/>
                <a:cs typeface="+mn-cs"/>
              </a:rPr>
              <a:t>Strengths:</a:t>
            </a:r>
            <a:r>
              <a:rPr lang="en-gb" sz="1200" kern="1200">
                <a:solidFill>
                  <a:schemeClr val="tx1"/>
                </a:solidFill>
                <a:effectLst/>
                <a:latin typeface="+mn-lt"/>
                <a:ea typeface="+mn-ea"/>
                <a:cs typeface="+mn-cs"/>
              </a:rPr>
              <a:t> The strengths of Danube waterway transport lie above all in its ability to transport large quantities per shipping unit, its low transport costs, and its environmental-friendliness. It can also be used at all times of the day (e.g. no prohibitions on transporting over the weekend or at night), and offers good security and low infrastructure costs.</a:t>
            </a:r>
          </a:p>
          <a:p>
            <a:pPr rtl="0"/>
            <a:endParaRPr lang="de-DE" sz="1200" kern="1200" dirty="0">
              <a:solidFill>
                <a:schemeClr val="tx1"/>
              </a:solidFill>
              <a:effectLst/>
              <a:latin typeface="+mn-lt"/>
              <a:ea typeface="+mn-ea"/>
              <a:cs typeface="+mn-cs"/>
            </a:endParaRPr>
          </a:p>
          <a:p>
            <a:pPr rtl="0"/>
            <a:r>
              <a:rPr lang="en-gb" sz="1200" b="1" kern="1200">
                <a:solidFill>
                  <a:schemeClr val="tx1"/>
                </a:solidFill>
                <a:effectLst/>
                <a:latin typeface="+mn-lt"/>
                <a:ea typeface="+mn-ea"/>
                <a:cs typeface="+mn-cs"/>
              </a:rPr>
              <a:t>Weaknesses: </a:t>
            </a:r>
            <a:r>
              <a:rPr lang="en-gb" sz="1200" kern="1200">
                <a:solidFill>
                  <a:schemeClr val="tx1"/>
                </a:solidFill>
                <a:effectLst/>
                <a:latin typeface="+mn-lt"/>
                <a:ea typeface="+mn-ea"/>
                <a:cs typeface="+mn-cs"/>
              </a:rPr>
              <a:t>Its weaknesses lie on its dependency on changeable water conditions and thee associated fluctuation of capacity utilisation of ships, the low transport speed, and the poor network density which often makes pre-haulage and end-haulage by road or rail necessary.</a:t>
            </a:r>
          </a:p>
          <a:p>
            <a:pPr rtl="0"/>
            <a:endParaRPr lang="de-AT" sz="1200" kern="1200" dirty="0">
              <a:solidFill>
                <a:schemeClr val="tx1"/>
              </a:solidFill>
              <a:effectLst/>
              <a:latin typeface="+mn-lt"/>
              <a:ea typeface="+mn-ea"/>
              <a:cs typeface="+mn-cs"/>
            </a:endParaRPr>
          </a:p>
          <a:p>
            <a:pPr rtl="0"/>
            <a:r>
              <a:rPr lang="en-gb" sz="1200" kern="1200">
                <a:solidFill>
                  <a:schemeClr val="tx1"/>
                </a:solidFill>
                <a:effectLst/>
                <a:latin typeface="+mn-lt"/>
                <a:ea typeface="+mn-ea"/>
                <a:cs typeface="+mn-cs"/>
              </a:rPr>
              <a:t>Source:</a:t>
            </a:r>
            <a:endParaRPr lang="de-DE" sz="1200" kern="1200" dirty="0">
              <a:solidFill>
                <a:schemeClr val="tx1"/>
              </a:solidFill>
              <a:effectLst/>
              <a:latin typeface="+mn-lt"/>
              <a:ea typeface="+mn-ea"/>
              <a:cs typeface="+mn-cs"/>
            </a:endParaRPr>
          </a:p>
          <a:p>
            <a:pPr rtl="0"/>
            <a:r>
              <a:rPr lang="en-gb" sz="1200" kern="1200">
                <a:solidFill>
                  <a:schemeClr val="tx1"/>
                </a:solidFill>
                <a:effectLst/>
                <a:latin typeface="+mn-lt"/>
                <a:ea typeface="+mn-ea"/>
                <a:cs typeface="+mn-cs"/>
              </a:rPr>
              <a:t>Cf. Dolinsek et al., 2013, p. 19.</a:t>
            </a:r>
            <a:endParaRPr lang="de-DE" sz="1200" kern="1200" dirty="0">
              <a:solidFill>
                <a:schemeClr val="tx1"/>
              </a:solidFill>
              <a:effectLst/>
              <a:latin typeface="+mn-lt"/>
              <a:ea typeface="+mn-ea"/>
              <a:cs typeface="+mn-cs"/>
            </a:endParaRPr>
          </a:p>
          <a:p>
            <a:pPr rtl="0"/>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56F06DAA-0A4E-4110-9797-3FB8CA0FEA93}" type="slidenum">
              <a:rPr lang="de-AT" smtClean="0"/>
              <a:t>13</a:t>
            </a:fld>
            <a:endParaRPr lang="de-AT" dirty="0"/>
          </a:p>
        </p:txBody>
      </p:sp>
    </p:spTree>
    <p:extLst>
      <p:ext uri="{BB962C8B-B14F-4D97-AF65-F5344CB8AC3E}">
        <p14:creationId xmlns:p14="http://schemas.microsoft.com/office/powerpoint/2010/main" val="260008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rtlCol="0"/>
          <a:lstStyle/>
          <a:p>
            <a:pPr rtl="0"/>
            <a:endParaRPr lang="de-DE"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56F06DAA-0A4E-4110-9797-3FB8CA0FEA93}" type="slidenum">
              <a:rPr lang="de-AT" smtClean="0"/>
              <a:t>14</a:t>
            </a:fld>
            <a:endParaRPr lang="de-AT" dirty="0"/>
          </a:p>
        </p:txBody>
      </p:sp>
    </p:spTree>
    <p:extLst>
      <p:ext uri="{BB962C8B-B14F-4D97-AF65-F5344CB8AC3E}">
        <p14:creationId xmlns:p14="http://schemas.microsoft.com/office/powerpoint/2010/main" val="222684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strengths of the waterway include its status as the most environmentally-friendly transport mode, enormous capacities, high level of safety, availability around the clock, and low transport and infrastructure costs. The opportunities offered by waterways include increased significance of </a:t>
            </a:r>
            <a:r>
              <a:rPr lang="en-gb" sz="1200" dirty="0"/>
              <a:t>environmentally-friendly transport possibilities and free capacities, and the </a:t>
            </a:r>
            <a:r>
              <a:rPr lang="en-gb" sz="1200" dirty="0">
                <a:sym typeface="Wingdings" panose="05000000000000000000" pitchFamily="2" charset="2"/>
              </a:rPr>
              <a:t>aim of the EU to transition 30% of all transport over 300 km to railways and waterways by 2030. A further opportunity is posed by the EU-wide </a:t>
            </a:r>
            <a:r>
              <a:rPr lang="en-gb" sz="1200" dirty="0"/>
              <a:t>introduction of multi-modal transport concepts in order to resolve the issue of lack of waterway infrastructure by means of cooperation between road, rail and waterway, thus increasing the significance of the waterway.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When comparing the strengths and opportunities of the waterway, it is clear that waterways will become more significant in the future.</a:t>
            </a:r>
          </a:p>
          <a:p>
            <a:pPr rtl="0"/>
            <a:endParaRPr lang="de-DE" sz="1200" kern="1200" dirty="0">
              <a:solidFill>
                <a:schemeClr val="tx1"/>
              </a:solidFill>
              <a:effectLst/>
              <a:latin typeface="+mn-lt"/>
              <a:ea typeface="+mn-ea"/>
              <a:cs typeface="+mn-cs"/>
            </a:endParaRPr>
          </a:p>
          <a:p>
            <a:pPr rtl="0"/>
            <a:endParaRPr lang="de-DE" sz="1200" kern="1200" dirty="0">
              <a:solidFill>
                <a:schemeClr val="tx1"/>
              </a:solidFill>
              <a:effectLst/>
              <a:latin typeface="+mn-lt"/>
              <a:ea typeface="+mn-ea"/>
              <a:cs typeface="+mn-cs"/>
            </a:endParaRPr>
          </a:p>
          <a:p>
            <a:pPr rtl="0"/>
            <a:endParaRPr lang="de-DE" sz="1200" kern="1200" dirty="0">
              <a:solidFill>
                <a:schemeClr val="tx1"/>
              </a:solidFill>
              <a:effectLst/>
              <a:latin typeface="+mn-lt"/>
              <a:ea typeface="+mn-ea"/>
              <a:cs typeface="+mn-cs"/>
            </a:endParaRPr>
          </a:p>
          <a:p>
            <a:pPr rtl="0"/>
            <a:r>
              <a:rPr lang="en-gb" sz="1200" kern="1200" dirty="0">
                <a:solidFill>
                  <a:schemeClr val="tx1"/>
                </a:solidFill>
                <a:effectLst/>
                <a:latin typeface="+mn-lt"/>
                <a:ea typeface="+mn-ea"/>
                <a:cs typeface="+mn-cs"/>
              </a:rPr>
              <a:t>Source:</a:t>
            </a:r>
          </a:p>
          <a:p>
            <a:pPr rtl="0"/>
            <a:r>
              <a:rPr lang="en-gb" sz="1200" kern="1200" dirty="0">
                <a:solidFill>
                  <a:schemeClr val="tx1"/>
                </a:solidFill>
                <a:effectLst/>
                <a:latin typeface="+mn-lt"/>
                <a:ea typeface="+mn-ea"/>
                <a:cs typeface="+mn-cs"/>
              </a:rPr>
              <a:t>Cf. Dalziel., 2013</a:t>
            </a:r>
          </a:p>
          <a:p>
            <a:pPr marL="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Cf. </a:t>
            </a:r>
            <a:r>
              <a:rPr lang="en-gb" sz="1200" kern="1200" dirty="0" err="1">
                <a:solidFill>
                  <a:schemeClr val="tx1"/>
                </a:solidFill>
                <a:effectLst/>
                <a:latin typeface="+mn-lt"/>
                <a:ea typeface="+mn-ea"/>
                <a:cs typeface="+mn-cs"/>
              </a:rPr>
              <a:t>Dolinsek</a:t>
            </a:r>
            <a:r>
              <a:rPr lang="en-gb" sz="1200" kern="1200" dirty="0">
                <a:solidFill>
                  <a:schemeClr val="tx1"/>
                </a:solidFill>
                <a:effectLst/>
                <a:latin typeface="+mn-lt"/>
                <a:ea typeface="+mn-ea"/>
                <a:cs typeface="+mn-cs"/>
              </a:rPr>
              <a:t>, et al., 2013,  pp.17 ff., 152 ff.</a:t>
            </a:r>
          </a:p>
          <a:p>
            <a:pPr marL="0" marR="0" lvl="1" indent="0" algn="l" defTabSz="914400" rtl="0" eaLnBrk="1" fontAlgn="auto" latinLnBrk="0" hangingPunct="1">
              <a:lnSpc>
                <a:spcPct val="100000"/>
              </a:lnSpc>
              <a:spcBef>
                <a:spcPts val="0"/>
              </a:spcBef>
              <a:spcAft>
                <a:spcPts val="0"/>
              </a:spcAft>
              <a:buClrTx/>
              <a:buSzTx/>
              <a:buFontTx/>
              <a:buNone/>
              <a:tabLst/>
              <a:defRPr/>
            </a:pPr>
            <a:r>
              <a:rPr lang="en-gb" dirty="0"/>
              <a:t>https://www.acea.be/uploads/publications/SAG_17.pdf  p.7</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err="1"/>
              <a:t>Jahresbericht</a:t>
            </a:r>
            <a:r>
              <a:rPr lang="en-gb" noProof="0" dirty="0"/>
              <a:t> </a:t>
            </a:r>
            <a:r>
              <a:rPr lang="en-gb" noProof="0" dirty="0" err="1"/>
              <a:t>viadonau</a:t>
            </a:r>
            <a:r>
              <a:rPr lang="en-gb" noProof="0" dirty="0"/>
              <a:t> </a:t>
            </a:r>
            <a:r>
              <a:rPr lang="en-gb" dirty="0"/>
              <a:t>(http://www.rewway.at/de/lehrmittel/jahresbericht-donauschifffahrt-osterreich-2014) pp. 18-19. </a:t>
            </a:r>
            <a:endParaRPr lang="de-DE" dirty="0"/>
          </a:p>
          <a:p>
            <a:pPr rtl="0"/>
            <a:endParaRPr lang="de-DE" dirty="0"/>
          </a:p>
        </p:txBody>
      </p:sp>
      <p:sp>
        <p:nvSpPr>
          <p:cNvPr id="4" name="Slide Number Placeholder 3"/>
          <p:cNvSpPr>
            <a:spLocks noGrp="1"/>
          </p:cNvSpPr>
          <p:nvPr>
            <p:ph type="sldNum" sz="quarter" idx="10"/>
          </p:nvPr>
        </p:nvSpPr>
        <p:spPr/>
        <p:txBody>
          <a:bodyPr rtlCol="0"/>
          <a:lstStyle/>
          <a:p>
            <a:pPr rtl="0"/>
            <a:fld id="{56F06DAA-0A4E-4110-9797-3FB8CA0FEA93}" type="slidenum">
              <a:rPr lang="de-AT" smtClean="0"/>
              <a:t>15</a:t>
            </a:fld>
            <a:endParaRPr lang="de-AT" dirty="0"/>
          </a:p>
        </p:txBody>
      </p:sp>
    </p:spTree>
    <p:extLst>
      <p:ext uri="{BB962C8B-B14F-4D97-AF65-F5344CB8AC3E}">
        <p14:creationId xmlns:p14="http://schemas.microsoft.com/office/powerpoint/2010/main" val="1617548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rtlCol="0"/>
          <a:lstStyle/>
          <a:p>
            <a:pPr rtl="0"/>
            <a:r>
              <a:rPr lang="en-gb" dirty="0"/>
              <a:t>Intermodal transport, as a special form of multi-modal transport, is characterised by transport chains, whereby standardised loading units, e.g. containers, swap bodies, trucks, or truck trailers, are transported using different transport modes one after the other. When changing the transport mode at terminals, only the loading units are reloaded, i.e. the goods remain in the same container during the entire transport process.</a:t>
            </a:r>
          </a:p>
          <a:p>
            <a:pPr rtl="0"/>
            <a:r>
              <a:rPr lang="en-gb" dirty="0"/>
              <a:t>The loading units (e.g. containers, swap bodies) are generally transported individually between the place of dispatch and the </a:t>
            </a:r>
            <a:r>
              <a:rPr lang="en-gb" dirty="0" err="1"/>
              <a:t>transshipment</a:t>
            </a:r>
            <a:r>
              <a:rPr lang="en-gb" dirty="0"/>
              <a:t> point (pre-haulage), and between the </a:t>
            </a:r>
            <a:r>
              <a:rPr lang="en-gb" dirty="0" err="1"/>
              <a:t>transshipment</a:t>
            </a:r>
            <a:r>
              <a:rPr lang="en-gb" dirty="0"/>
              <a:t> point and the destination (end-haulage). Main-haulage means the section between the </a:t>
            </a:r>
            <a:r>
              <a:rPr lang="en-gb" dirty="0" err="1"/>
              <a:t>transshipment</a:t>
            </a:r>
            <a:r>
              <a:rPr lang="en-gb" dirty="0"/>
              <a:t> points (e.g. </a:t>
            </a:r>
            <a:r>
              <a:rPr lang="en-gb" dirty="0" err="1"/>
              <a:t>transshipment</a:t>
            </a:r>
            <a:r>
              <a:rPr lang="en-gb" dirty="0"/>
              <a:t> terminals).</a:t>
            </a:r>
          </a:p>
          <a:p>
            <a:pPr rtl="0"/>
            <a:r>
              <a:rPr lang="en-gb" dirty="0"/>
              <a:t>A primary characteristic of combined transport is that main-haulage is performed using environmentally-friendly means of transport, e.g. by railways but also inland/maritime vessel, whilst pre-haulage and end-haulage on the road is kept to a minimum.</a:t>
            </a:r>
          </a:p>
          <a:p>
            <a:pPr rtl="0"/>
            <a:endParaRPr lang="en-GB" dirty="0"/>
          </a:p>
          <a:p>
            <a:r>
              <a:rPr lang="de-DE" noProof="0" dirty="0"/>
              <a:t>By </a:t>
            </a:r>
            <a:r>
              <a:rPr lang="de-DE" noProof="0" dirty="0" err="1"/>
              <a:t>combining</a:t>
            </a:r>
            <a:r>
              <a:rPr lang="de-DE" noProof="0" dirty="0"/>
              <a:t> </a:t>
            </a:r>
            <a:r>
              <a:rPr lang="de-DE" noProof="0" dirty="0" err="1"/>
              <a:t>the</a:t>
            </a:r>
            <a:r>
              <a:rPr lang="de-DE" noProof="0" dirty="0"/>
              <a:t> </a:t>
            </a:r>
            <a:r>
              <a:rPr lang="de-DE" noProof="0" dirty="0" err="1"/>
              <a:t>transport</a:t>
            </a:r>
            <a:r>
              <a:rPr lang="de-DE" noProof="0" dirty="0"/>
              <a:t> </a:t>
            </a:r>
            <a:r>
              <a:rPr lang="de-DE" noProof="0" dirty="0" err="1"/>
              <a:t>modes</a:t>
            </a:r>
            <a:r>
              <a:rPr lang="de-DE" noProof="0" dirty="0"/>
              <a:t>, </a:t>
            </a:r>
            <a:r>
              <a:rPr lang="de-DE" noProof="0" dirty="0" err="1"/>
              <a:t>the</a:t>
            </a:r>
            <a:r>
              <a:rPr lang="de-DE" noProof="0" dirty="0"/>
              <a:t> </a:t>
            </a:r>
            <a:r>
              <a:rPr lang="de-DE" noProof="0" dirty="0" err="1"/>
              <a:t>specific</a:t>
            </a:r>
            <a:r>
              <a:rPr lang="de-DE" noProof="0" dirty="0"/>
              <a:t> </a:t>
            </a:r>
            <a:r>
              <a:rPr lang="de-DE" noProof="0" dirty="0" err="1"/>
              <a:t>advantages</a:t>
            </a:r>
            <a:r>
              <a:rPr lang="de-DE" noProof="0" dirty="0"/>
              <a:t> </a:t>
            </a:r>
            <a:r>
              <a:rPr lang="de-DE" noProof="0" dirty="0" err="1"/>
              <a:t>of</a:t>
            </a:r>
            <a:r>
              <a:rPr lang="de-DE" noProof="0" dirty="0"/>
              <a:t> </a:t>
            </a:r>
            <a:r>
              <a:rPr lang="de-DE" noProof="0" dirty="0" err="1"/>
              <a:t>the</a:t>
            </a:r>
            <a:r>
              <a:rPr lang="de-DE" noProof="0" dirty="0"/>
              <a:t> individual </a:t>
            </a:r>
            <a:r>
              <a:rPr lang="de-DE" noProof="0" dirty="0" err="1"/>
              <a:t>modes</a:t>
            </a:r>
            <a:r>
              <a:rPr lang="de-DE" noProof="0" dirty="0"/>
              <a:t> </a:t>
            </a:r>
            <a:r>
              <a:rPr lang="de-DE" noProof="0" dirty="0" err="1"/>
              <a:t>can</a:t>
            </a:r>
            <a:r>
              <a:rPr lang="de-DE" noProof="0" dirty="0"/>
              <a:t> </a:t>
            </a:r>
            <a:r>
              <a:rPr lang="de-DE" noProof="0" dirty="0" err="1"/>
              <a:t>be</a:t>
            </a:r>
            <a:r>
              <a:rPr lang="de-DE" noProof="0" dirty="0"/>
              <a:t> </a:t>
            </a:r>
            <a:r>
              <a:rPr lang="de-DE" noProof="0" dirty="0" err="1"/>
              <a:t>exploited</a:t>
            </a:r>
            <a:r>
              <a:rPr lang="de-DE" noProof="0" dirty="0"/>
              <a:t> and </a:t>
            </a:r>
            <a:r>
              <a:rPr lang="de-DE" noProof="0" dirty="0" err="1"/>
              <a:t>disadvantages</a:t>
            </a:r>
            <a:r>
              <a:rPr lang="de-DE" noProof="0" dirty="0"/>
              <a:t> </a:t>
            </a:r>
            <a:r>
              <a:rPr lang="de-DE" noProof="0" dirty="0" err="1"/>
              <a:t>of</a:t>
            </a:r>
            <a:r>
              <a:rPr lang="de-DE" noProof="0" dirty="0"/>
              <a:t> </a:t>
            </a:r>
            <a:r>
              <a:rPr lang="de-DE" noProof="0" dirty="0" err="1"/>
              <a:t>these</a:t>
            </a:r>
            <a:r>
              <a:rPr lang="de-DE" noProof="0" dirty="0"/>
              <a:t> </a:t>
            </a:r>
            <a:r>
              <a:rPr lang="de-DE" noProof="0" dirty="0" err="1"/>
              <a:t>minimized</a:t>
            </a:r>
            <a:r>
              <a:rPr lang="de-DE" noProof="0" dirty="0"/>
              <a:t>. </a:t>
            </a:r>
          </a:p>
          <a:p>
            <a:endParaRPr lang="de-DE" noProof="0" dirty="0"/>
          </a:p>
          <a:p>
            <a:r>
              <a:rPr lang="de-DE" baseline="0" noProof="0" dirty="0"/>
              <a:t>Due </a:t>
            </a:r>
            <a:r>
              <a:rPr lang="de-DE" baseline="0" noProof="0" dirty="0" err="1"/>
              <a:t>to</a:t>
            </a:r>
            <a:r>
              <a:rPr lang="de-DE" baseline="0" noProof="0" dirty="0"/>
              <a:t> </a:t>
            </a:r>
            <a:r>
              <a:rPr lang="de-DE" baseline="0" noProof="0" dirty="0" err="1"/>
              <a:t>the</a:t>
            </a:r>
            <a:r>
              <a:rPr lang="de-DE" baseline="0" noProof="0" dirty="0"/>
              <a:t> high network </a:t>
            </a:r>
            <a:r>
              <a:rPr lang="de-DE" baseline="0" noProof="0" dirty="0" err="1"/>
              <a:t>density</a:t>
            </a:r>
            <a:r>
              <a:rPr lang="de-DE" baseline="0" noProof="0" dirty="0"/>
              <a:t> and </a:t>
            </a:r>
            <a:r>
              <a:rPr lang="de-DE" baseline="0" noProof="0" dirty="0" err="1"/>
              <a:t>the</a:t>
            </a:r>
            <a:r>
              <a:rPr lang="de-DE" baseline="0" noProof="0" dirty="0"/>
              <a:t> </a:t>
            </a:r>
            <a:r>
              <a:rPr lang="de-DE" baseline="0" noProof="0" dirty="0" err="1"/>
              <a:t>speed</a:t>
            </a:r>
            <a:r>
              <a:rPr lang="de-DE" baseline="0" noProof="0" dirty="0"/>
              <a:t> </a:t>
            </a:r>
            <a:r>
              <a:rPr lang="de-DE" baseline="0" noProof="0" dirty="0" err="1"/>
              <a:t>of</a:t>
            </a:r>
            <a:r>
              <a:rPr lang="de-DE" baseline="0" noProof="0" dirty="0"/>
              <a:t> </a:t>
            </a:r>
            <a:r>
              <a:rPr lang="de-DE" baseline="0" noProof="0" dirty="0" err="1"/>
              <a:t>short</a:t>
            </a:r>
            <a:r>
              <a:rPr lang="de-DE" baseline="0" noProof="0" dirty="0"/>
              <a:t> </a:t>
            </a:r>
            <a:r>
              <a:rPr lang="de-DE" baseline="0" noProof="0" dirty="0" err="1"/>
              <a:t>transport</a:t>
            </a:r>
            <a:r>
              <a:rPr lang="de-DE" baseline="0" noProof="0" dirty="0"/>
              <a:t> </a:t>
            </a:r>
            <a:r>
              <a:rPr lang="de-DE" baseline="0" noProof="0" dirty="0" err="1"/>
              <a:t>distances</a:t>
            </a:r>
            <a:r>
              <a:rPr lang="de-DE" baseline="0" noProof="0" dirty="0"/>
              <a:t>, </a:t>
            </a:r>
            <a:r>
              <a:rPr lang="de-DE" baseline="0" noProof="0" dirty="0" err="1"/>
              <a:t>road</a:t>
            </a:r>
            <a:r>
              <a:rPr lang="de-DE" baseline="0" noProof="0" dirty="0"/>
              <a:t> </a:t>
            </a:r>
            <a:r>
              <a:rPr lang="de-DE" baseline="0" noProof="0" dirty="0" err="1"/>
              <a:t>transport</a:t>
            </a:r>
            <a:r>
              <a:rPr lang="de-DE" baseline="0" noProof="0" dirty="0"/>
              <a:t> </a:t>
            </a:r>
            <a:r>
              <a:rPr lang="de-DE" baseline="0" noProof="0" dirty="0" err="1"/>
              <a:t>is</a:t>
            </a:r>
            <a:r>
              <a:rPr lang="de-DE" baseline="0" noProof="0" dirty="0"/>
              <a:t> </a:t>
            </a:r>
            <a:r>
              <a:rPr lang="de-DE" baseline="0" noProof="0" dirty="0" err="1"/>
              <a:t>particularly</a:t>
            </a:r>
            <a:r>
              <a:rPr lang="de-DE" baseline="0" noProof="0" dirty="0"/>
              <a:t> </a:t>
            </a:r>
            <a:r>
              <a:rPr lang="de-DE" baseline="0" noProof="0" dirty="0" err="1"/>
              <a:t>suitable</a:t>
            </a:r>
            <a:r>
              <a:rPr lang="de-DE" baseline="0" noProof="0" dirty="0"/>
              <a:t> </a:t>
            </a:r>
            <a:r>
              <a:rPr lang="de-DE" baseline="0" noProof="0" dirty="0" err="1"/>
              <a:t>for</a:t>
            </a:r>
            <a:r>
              <a:rPr lang="de-DE" baseline="0" noProof="0" dirty="0"/>
              <a:t> </a:t>
            </a:r>
            <a:r>
              <a:rPr lang="de-DE" baseline="0" noProof="0" dirty="0" err="1"/>
              <a:t>the</a:t>
            </a:r>
            <a:r>
              <a:rPr lang="de-DE" baseline="0" noProof="0" dirty="0"/>
              <a:t> </a:t>
            </a:r>
            <a:r>
              <a:rPr lang="de-DE" baseline="0" noProof="0" dirty="0" err="1"/>
              <a:t>pre</a:t>
            </a:r>
            <a:r>
              <a:rPr lang="de-DE" baseline="0" noProof="0" dirty="0"/>
              <a:t>- and post-</a:t>
            </a:r>
            <a:r>
              <a:rPr lang="de-DE" baseline="0" noProof="0" dirty="0" err="1"/>
              <a:t>carriage</a:t>
            </a:r>
            <a:r>
              <a:rPr lang="de-DE" baseline="0" noProof="0" dirty="0"/>
              <a:t> </a:t>
            </a:r>
            <a:r>
              <a:rPr lang="de-DE" baseline="0" noProof="0" dirty="0" err="1"/>
              <a:t>of</a:t>
            </a:r>
            <a:r>
              <a:rPr lang="de-DE" baseline="0" noProof="0" dirty="0"/>
              <a:t> multimodal </a:t>
            </a:r>
            <a:r>
              <a:rPr lang="de-DE" baseline="0" noProof="0" dirty="0" err="1"/>
              <a:t>transports</a:t>
            </a:r>
            <a:r>
              <a:rPr lang="de-DE" baseline="0" noProof="0" dirty="0"/>
              <a:t>. Due </a:t>
            </a:r>
            <a:r>
              <a:rPr lang="de-DE" baseline="0" noProof="0" dirty="0" err="1"/>
              <a:t>to</a:t>
            </a:r>
            <a:r>
              <a:rPr lang="de-DE" baseline="0" noProof="0" dirty="0"/>
              <a:t> </a:t>
            </a:r>
            <a:r>
              <a:rPr lang="de-DE" baseline="0" noProof="0" dirty="0" err="1"/>
              <a:t>the</a:t>
            </a:r>
            <a:r>
              <a:rPr lang="de-DE" baseline="0" noProof="0" dirty="0"/>
              <a:t> </a:t>
            </a:r>
            <a:r>
              <a:rPr lang="de-DE" baseline="0" noProof="0" dirty="0" err="1"/>
              <a:t>low</a:t>
            </a:r>
            <a:r>
              <a:rPr lang="de-DE" baseline="0" noProof="0" dirty="0"/>
              <a:t> environmental </a:t>
            </a:r>
            <a:r>
              <a:rPr lang="de-DE" baseline="0" noProof="0" dirty="0" err="1"/>
              <a:t>impact</a:t>
            </a:r>
            <a:r>
              <a:rPr lang="de-DE" baseline="0" noProof="0" dirty="0"/>
              <a:t> and </a:t>
            </a:r>
            <a:r>
              <a:rPr lang="de-DE" baseline="0" noProof="0" dirty="0" err="1"/>
              <a:t>the</a:t>
            </a:r>
            <a:r>
              <a:rPr lang="de-DE" baseline="0" noProof="0" dirty="0"/>
              <a:t> </a:t>
            </a:r>
            <a:r>
              <a:rPr lang="de-DE" baseline="0" noProof="0" dirty="0" err="1"/>
              <a:t>relatively</a:t>
            </a:r>
            <a:r>
              <a:rPr lang="de-DE" baseline="0" noProof="0" dirty="0"/>
              <a:t> </a:t>
            </a:r>
            <a:r>
              <a:rPr lang="de-DE" baseline="0" noProof="0" dirty="0" err="1"/>
              <a:t>low</a:t>
            </a:r>
            <a:r>
              <a:rPr lang="de-DE" baseline="0" noProof="0" dirty="0"/>
              <a:t> </a:t>
            </a:r>
            <a:r>
              <a:rPr lang="de-DE" baseline="0" noProof="0" dirty="0" err="1"/>
              <a:t>transport</a:t>
            </a:r>
            <a:r>
              <a:rPr lang="de-DE" baseline="0" noProof="0" dirty="0"/>
              <a:t> </a:t>
            </a:r>
            <a:r>
              <a:rPr lang="de-DE" baseline="0" noProof="0" dirty="0" err="1"/>
              <a:t>costs</a:t>
            </a:r>
            <a:r>
              <a:rPr lang="de-DE" baseline="0" noProof="0" dirty="0"/>
              <a:t> </a:t>
            </a:r>
            <a:r>
              <a:rPr lang="de-DE" baseline="0" noProof="0" dirty="0" err="1"/>
              <a:t>of</a:t>
            </a:r>
            <a:r>
              <a:rPr lang="de-DE" baseline="0" noProof="0" dirty="0"/>
              <a:t> </a:t>
            </a:r>
            <a:r>
              <a:rPr lang="de-DE" baseline="0" noProof="0" dirty="0" err="1"/>
              <a:t>rail</a:t>
            </a:r>
            <a:r>
              <a:rPr lang="de-DE" baseline="0" noProof="0" dirty="0"/>
              <a:t> and </a:t>
            </a:r>
            <a:r>
              <a:rPr lang="de-DE" baseline="0" noProof="0" dirty="0" err="1"/>
              <a:t>waterway</a:t>
            </a:r>
            <a:r>
              <a:rPr lang="de-DE" baseline="0" noProof="0" dirty="0"/>
              <a:t> </a:t>
            </a:r>
            <a:r>
              <a:rPr lang="de-DE" baseline="0" noProof="0" dirty="0" err="1"/>
              <a:t>for</a:t>
            </a:r>
            <a:r>
              <a:rPr lang="de-DE" baseline="0" noProof="0" dirty="0"/>
              <a:t> medium and </a:t>
            </a:r>
            <a:r>
              <a:rPr lang="de-DE" baseline="0" noProof="0" dirty="0" err="1"/>
              <a:t>long</a:t>
            </a:r>
            <a:r>
              <a:rPr lang="de-DE" baseline="0" noProof="0" dirty="0"/>
              <a:t> </a:t>
            </a:r>
            <a:r>
              <a:rPr lang="de-DE" baseline="0" noProof="0" dirty="0" err="1"/>
              <a:t>distances</a:t>
            </a:r>
            <a:r>
              <a:rPr lang="de-DE" baseline="0" noProof="0" dirty="0"/>
              <a:t> and high </a:t>
            </a:r>
            <a:r>
              <a:rPr lang="de-DE" baseline="0" noProof="0" dirty="0" err="1"/>
              <a:t>volumes</a:t>
            </a:r>
            <a:r>
              <a:rPr lang="de-DE" baseline="0" noProof="0" dirty="0"/>
              <a:t>, </a:t>
            </a:r>
            <a:r>
              <a:rPr lang="de-DE" baseline="0" noProof="0" dirty="0" err="1"/>
              <a:t>these</a:t>
            </a:r>
            <a:r>
              <a:rPr lang="de-DE" baseline="0" noProof="0" dirty="0"/>
              <a:t> </a:t>
            </a:r>
            <a:r>
              <a:rPr lang="de-DE" baseline="0" noProof="0" dirty="0" err="1"/>
              <a:t>two</a:t>
            </a:r>
            <a:r>
              <a:rPr lang="de-DE" baseline="0" noProof="0" dirty="0"/>
              <a:t> </a:t>
            </a:r>
            <a:r>
              <a:rPr lang="de-DE" baseline="0" noProof="0" dirty="0" err="1"/>
              <a:t>transport</a:t>
            </a:r>
            <a:r>
              <a:rPr lang="de-DE" baseline="0" noProof="0" dirty="0"/>
              <a:t> </a:t>
            </a:r>
            <a:r>
              <a:rPr lang="de-DE" baseline="0" noProof="0" dirty="0" err="1"/>
              <a:t>modes</a:t>
            </a:r>
            <a:r>
              <a:rPr lang="de-DE" baseline="0" noProof="0" dirty="0"/>
              <a:t> </a:t>
            </a:r>
            <a:r>
              <a:rPr lang="de-DE" baseline="0" noProof="0" dirty="0" err="1"/>
              <a:t>are</a:t>
            </a:r>
            <a:r>
              <a:rPr lang="de-DE" baseline="0" noProof="0" dirty="0"/>
              <a:t> </a:t>
            </a:r>
            <a:r>
              <a:rPr lang="de-DE" baseline="0" noProof="0" dirty="0" err="1"/>
              <a:t>suitable</a:t>
            </a:r>
            <a:r>
              <a:rPr lang="de-DE" baseline="0" noProof="0" dirty="0"/>
              <a:t> </a:t>
            </a:r>
            <a:r>
              <a:rPr lang="de-DE" baseline="0" noProof="0" dirty="0" err="1"/>
              <a:t>for</a:t>
            </a:r>
            <a:r>
              <a:rPr lang="de-DE" baseline="0" noProof="0" dirty="0"/>
              <a:t> </a:t>
            </a:r>
            <a:r>
              <a:rPr lang="de-DE" baseline="0" noProof="0" dirty="0" err="1"/>
              <a:t>the</a:t>
            </a:r>
            <a:r>
              <a:rPr lang="de-DE" baseline="0" noProof="0" dirty="0"/>
              <a:t> </a:t>
            </a:r>
            <a:r>
              <a:rPr lang="de-DE" baseline="0" noProof="0" dirty="0" err="1"/>
              <a:t>main</a:t>
            </a:r>
            <a:r>
              <a:rPr lang="de-DE" baseline="0" noProof="0" dirty="0"/>
              <a:t> </a:t>
            </a:r>
            <a:r>
              <a:rPr lang="de-DE" baseline="0" noProof="0" dirty="0" err="1"/>
              <a:t>run</a:t>
            </a:r>
            <a:r>
              <a:rPr lang="de-DE" baseline="0" noProof="0" dirty="0"/>
              <a:t> in multimodal </a:t>
            </a:r>
            <a:r>
              <a:rPr lang="de-DE" baseline="0" noProof="0" dirty="0" err="1"/>
              <a:t>transport</a:t>
            </a:r>
            <a:r>
              <a:rPr lang="de-DE" baseline="0" noProof="0" dirty="0"/>
              <a:t>. By </a:t>
            </a:r>
            <a:r>
              <a:rPr lang="de-DE" baseline="0" noProof="0" dirty="0" err="1"/>
              <a:t>bundling</a:t>
            </a:r>
            <a:r>
              <a:rPr lang="de-DE" baseline="0" noProof="0" dirty="0"/>
              <a:t> freight </a:t>
            </a:r>
            <a:r>
              <a:rPr lang="de-DE" baseline="0" noProof="0" dirty="0" err="1"/>
              <a:t>transports</a:t>
            </a:r>
            <a:r>
              <a:rPr lang="de-DE" baseline="0" noProof="0" dirty="0"/>
              <a:t>, </a:t>
            </a:r>
            <a:r>
              <a:rPr lang="de-DE" baseline="0" noProof="0" dirty="0" err="1"/>
              <a:t>approproate</a:t>
            </a:r>
            <a:r>
              <a:rPr lang="de-DE" baseline="0" noProof="0" dirty="0"/>
              <a:t> </a:t>
            </a:r>
            <a:r>
              <a:rPr lang="de-DE" baseline="0" noProof="0" dirty="0" err="1"/>
              <a:t>transport</a:t>
            </a:r>
            <a:r>
              <a:rPr lang="de-DE" baseline="0" noProof="0" dirty="0"/>
              <a:t> </a:t>
            </a:r>
            <a:r>
              <a:rPr lang="de-DE" baseline="0" noProof="0" dirty="0" err="1"/>
              <a:t>volumes</a:t>
            </a:r>
            <a:r>
              <a:rPr lang="de-DE" baseline="0" noProof="0" dirty="0"/>
              <a:t> </a:t>
            </a:r>
            <a:r>
              <a:rPr lang="de-DE" baseline="0" noProof="0" dirty="0" err="1"/>
              <a:t>can</a:t>
            </a:r>
            <a:r>
              <a:rPr lang="de-DE" baseline="0" noProof="0" dirty="0"/>
              <a:t> </a:t>
            </a:r>
            <a:r>
              <a:rPr lang="de-DE" baseline="0" noProof="0" dirty="0" err="1"/>
              <a:t>be</a:t>
            </a:r>
            <a:r>
              <a:rPr lang="de-DE" baseline="0" noProof="0" dirty="0"/>
              <a:t> </a:t>
            </a:r>
            <a:r>
              <a:rPr lang="de-DE" baseline="0" noProof="0" dirty="0" err="1"/>
              <a:t>achieved</a:t>
            </a:r>
            <a:r>
              <a:rPr lang="de-DE" baseline="0" noProof="0" dirty="0"/>
              <a:t> </a:t>
            </a:r>
            <a:r>
              <a:rPr lang="de-DE" baseline="0" noProof="0" dirty="0" err="1"/>
              <a:t>that</a:t>
            </a:r>
            <a:r>
              <a:rPr lang="de-DE" baseline="0" noProof="0" dirty="0"/>
              <a:t> </a:t>
            </a:r>
            <a:r>
              <a:rPr lang="de-DE" baseline="0" noProof="0" dirty="0" err="1"/>
              <a:t>justify</a:t>
            </a:r>
            <a:r>
              <a:rPr lang="de-DE" baseline="0" noProof="0" dirty="0"/>
              <a:t> </a:t>
            </a:r>
            <a:r>
              <a:rPr lang="de-DE" baseline="0" noProof="0" dirty="0" err="1"/>
              <a:t>transport</a:t>
            </a:r>
            <a:r>
              <a:rPr lang="de-DE" baseline="0" noProof="0" dirty="0"/>
              <a:t> </a:t>
            </a:r>
            <a:r>
              <a:rPr lang="de-DE" baseline="0" noProof="0" dirty="0" err="1"/>
              <a:t>with</a:t>
            </a:r>
            <a:r>
              <a:rPr lang="de-DE" baseline="0" noProof="0" dirty="0"/>
              <a:t> </a:t>
            </a:r>
            <a:r>
              <a:rPr lang="de-DE" baseline="0" noProof="0" dirty="0" err="1"/>
              <a:t>these</a:t>
            </a:r>
            <a:r>
              <a:rPr lang="de-DE" baseline="0" noProof="0" dirty="0"/>
              <a:t> </a:t>
            </a:r>
            <a:r>
              <a:rPr lang="de-DE" baseline="0" noProof="0" dirty="0" err="1"/>
              <a:t>transport</a:t>
            </a:r>
            <a:r>
              <a:rPr lang="de-DE" baseline="0" noProof="0" dirty="0"/>
              <a:t> </a:t>
            </a:r>
            <a:r>
              <a:rPr lang="de-DE" baseline="0" noProof="0" dirty="0" err="1"/>
              <a:t>modes</a:t>
            </a:r>
            <a:r>
              <a:rPr lang="de-DE" baseline="0" noProof="0" dirty="0"/>
              <a:t> </a:t>
            </a:r>
            <a:r>
              <a:rPr lang="de-DE" baseline="0" noProof="0" dirty="0" err="1"/>
              <a:t>from</a:t>
            </a:r>
            <a:r>
              <a:rPr lang="de-DE" baseline="0" noProof="0" dirty="0"/>
              <a:t> an </a:t>
            </a:r>
            <a:r>
              <a:rPr lang="de-DE" baseline="0" noProof="0" dirty="0" err="1"/>
              <a:t>economic</a:t>
            </a:r>
            <a:r>
              <a:rPr lang="de-DE" baseline="0" noProof="0" dirty="0"/>
              <a:t> </a:t>
            </a:r>
            <a:r>
              <a:rPr lang="de-DE" baseline="0" noProof="0" dirty="0" err="1"/>
              <a:t>point</a:t>
            </a:r>
            <a:r>
              <a:rPr lang="de-DE" baseline="0" noProof="0" dirty="0"/>
              <a:t> </a:t>
            </a:r>
            <a:r>
              <a:rPr lang="de-DE" baseline="0" noProof="0" dirty="0" err="1"/>
              <a:t>of</a:t>
            </a:r>
            <a:r>
              <a:rPr lang="de-DE" baseline="0" noProof="0" dirty="0"/>
              <a:t> </a:t>
            </a:r>
            <a:r>
              <a:rPr lang="de-DE" baseline="0" noProof="0" dirty="0" err="1"/>
              <a:t>view</a:t>
            </a:r>
            <a:r>
              <a:rPr lang="de-DE" baseline="0" noProof="0" dirty="0"/>
              <a:t>. </a:t>
            </a:r>
          </a:p>
          <a:p>
            <a:pPr rtl="0"/>
            <a:endParaRPr lang="en-gb" dirty="0"/>
          </a:p>
          <a:p>
            <a:pPr rtl="0"/>
            <a:r>
              <a:rPr lang="en-gb" dirty="0"/>
              <a:t>Multi-modal transport may be more advantageous than unimodal for various reasons.</a:t>
            </a:r>
          </a:p>
          <a:p>
            <a:pPr rtl="0"/>
            <a:r>
              <a:rPr lang="en-gb" dirty="0"/>
              <a:t>For example, in many cases unimodal transport is not possible for geographical reasons, or there may be insufficient truck capacities. In practice, the most significant reason for choosing a specific transport option is of course the financial aspect - which is the most cost-effective transport option? Given the many actors involved and the required </a:t>
            </a:r>
            <a:r>
              <a:rPr lang="en-gb" dirty="0" err="1"/>
              <a:t>transshipment</a:t>
            </a:r>
            <a:r>
              <a:rPr lang="en-gb" dirty="0"/>
              <a:t> processes, organising multi-modal transport is of course much more complicated and requires greater planning. Therefore, guaranteeing profitability compared to transport by truck is often tricky, and is generally only achieved on longer transport routes. For short distances, therefore, multi-modal transport is generally not competitive.</a:t>
            </a:r>
          </a:p>
          <a:p>
            <a:pPr rtl="0"/>
            <a:r>
              <a:rPr lang="en-gb" dirty="0"/>
              <a:t>The following factors are essential for designing profitable multi-modal transport: </a:t>
            </a:r>
          </a:p>
          <a:p>
            <a:pPr marL="171193" indent="-171193" rtl="0">
              <a:buFont typeface="Arial" panose="020B0604020202020204" pitchFamily="34" charset="0"/>
              <a:buChar char="•"/>
            </a:pPr>
            <a:r>
              <a:rPr lang="en-gb" dirty="0"/>
              <a:t>Designing efficient </a:t>
            </a:r>
            <a:r>
              <a:rPr lang="en-gb" dirty="0" err="1"/>
              <a:t>transshipment</a:t>
            </a:r>
            <a:r>
              <a:rPr lang="en-gb" dirty="0"/>
              <a:t> processes</a:t>
            </a:r>
          </a:p>
          <a:p>
            <a:pPr marL="171193" indent="-171193" rtl="0">
              <a:buFont typeface="Arial" panose="020B0604020202020204" pitchFamily="34" charset="0"/>
              <a:buChar char="•"/>
            </a:pPr>
            <a:r>
              <a:rPr lang="en-gb" dirty="0"/>
              <a:t>Reducing costs for pre-haulage and end-haulage</a:t>
            </a:r>
          </a:p>
          <a:p>
            <a:pPr marL="171193" indent="-171193" rtl="0">
              <a:buFont typeface="Arial" panose="020B0604020202020204" pitchFamily="34" charset="0"/>
              <a:buChar char="•"/>
            </a:pPr>
            <a:r>
              <a:rPr lang="en-gb" dirty="0"/>
              <a:t>Bundling during main-haulage to compensate for additional costs</a:t>
            </a:r>
          </a:p>
          <a:p>
            <a:pPr marL="171193" indent="-171193" rtl="0">
              <a:buFont typeface="Arial" panose="020B0604020202020204" pitchFamily="34" charset="0"/>
              <a:buChar char="•"/>
            </a:pPr>
            <a:r>
              <a:rPr lang="en-gb" dirty="0"/>
              <a:t>Offering additional services</a:t>
            </a:r>
            <a:endParaRPr lang="de-AT" dirty="0"/>
          </a:p>
          <a:p>
            <a:pPr rtl="0"/>
            <a:endParaRPr lang="de-AT" baseline="0" dirty="0"/>
          </a:p>
          <a:p>
            <a:pPr rtl="0"/>
            <a:endParaRPr lang="de-AT" baseline="0" dirty="0"/>
          </a:p>
          <a:p>
            <a:pPr rtl="0"/>
            <a:r>
              <a:rPr lang="en-gb" dirty="0"/>
              <a:t>Source: </a:t>
            </a:r>
          </a:p>
          <a:p>
            <a:pPr rtl="0"/>
            <a:r>
              <a:rPr lang="en-gb" dirty="0"/>
              <a:t>Cf. </a:t>
            </a:r>
            <a:r>
              <a:rPr lang="en-gb" dirty="0" err="1"/>
              <a:t>Kummer</a:t>
            </a:r>
            <a:r>
              <a:rPr lang="en-gb" dirty="0"/>
              <a:t> 2010 p. 57; </a:t>
            </a:r>
          </a:p>
          <a:p>
            <a:pPr rtl="0"/>
            <a:r>
              <a:rPr lang="en-gb" dirty="0"/>
              <a:t>Becker 2014, pp. 39 f.; </a:t>
            </a:r>
          </a:p>
          <a:p>
            <a:pPr rtl="0"/>
            <a:r>
              <a:rPr lang="en-gb" sz="1200" dirty="0" err="1"/>
              <a:t>Forschungsinformationssystem</a:t>
            </a:r>
            <a:r>
              <a:rPr lang="en-gb" sz="1200" dirty="0"/>
              <a:t> 2016b, online.</a:t>
            </a:r>
            <a:endParaRPr lang="de-AT" dirty="0"/>
          </a:p>
          <a:p>
            <a:pPr rtl="0"/>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sources: Rail Cargo 2017,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Verkehrsrundschau</a:t>
            </a:r>
            <a:r>
              <a:rPr lang="en-gb" dirty="0"/>
              <a:t> 2013, online;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Verkehrsrundschau.de 2014, online.</a:t>
            </a:r>
            <a:endParaRPr lang="de-AT"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Verkehrsrundschau.de 2015,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AT" dirty="0"/>
          </a:p>
          <a:p>
            <a:pPr rtl="0"/>
            <a:endParaRPr lang="de-AT" dirty="0"/>
          </a:p>
        </p:txBody>
      </p:sp>
      <p:sp>
        <p:nvSpPr>
          <p:cNvPr id="4" name="Foliennummernplatzhalter 3"/>
          <p:cNvSpPr>
            <a:spLocks noGrp="1"/>
          </p:cNvSpPr>
          <p:nvPr>
            <p:ph type="sldNum" sz="quarter" idx="10"/>
          </p:nvPr>
        </p:nvSpPr>
        <p:spPr/>
        <p:txBody>
          <a:bodyPr rtlCol="0"/>
          <a:lstStyle/>
          <a:p>
            <a:pPr rtl="0"/>
            <a:fld id="{CA9937D2-6117-4881-B88D-D373CF5AE833}" type="slidenum">
              <a:rPr lang="de-AT" smtClean="0"/>
              <a:t>16</a:t>
            </a:fld>
            <a:endParaRPr lang="de-AT" dirty="0"/>
          </a:p>
        </p:txBody>
      </p:sp>
    </p:spTree>
    <p:extLst>
      <p:ext uri="{BB962C8B-B14F-4D97-AF65-F5344CB8AC3E}">
        <p14:creationId xmlns:p14="http://schemas.microsoft.com/office/powerpoint/2010/main" val="333852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17</a:t>
            </a:fld>
            <a:endParaRPr lang="de-DE"/>
          </a:p>
        </p:txBody>
      </p:sp>
    </p:spTree>
    <p:extLst>
      <p:ext uri="{BB962C8B-B14F-4D97-AF65-F5344CB8AC3E}">
        <p14:creationId xmlns:p14="http://schemas.microsoft.com/office/powerpoint/2010/main" val="330064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share of rail in the inland transport performance reached a low point in 2020 (16.8 %) after a drop of 0.9 pp compared to 2019. Over the period 2010-2020, the share of rail reached 19.2 % in 2011 after an increase by 1.2 pp compared to 2010. It remained stable in 2012 (19.1 %). In 2013, a drop by 0.4 pp was observed compared to the previous year. Between 2013 and 2016, the share of rail remained relatively stable (between 18.7 % and 18.8 %). In 2017, it decreased by 0.7 pp but rebounded by 0.5 pp in 2018. In 2019, rail transport accounted for 17.7 % of the EU total, decreasing by 0.9 pp compared to the previous year. </a:t>
            </a:r>
          </a:p>
          <a:p>
            <a:r>
              <a:rPr lang="en-US" dirty="0"/>
              <a:t>The share of inland waterways in inland freight transport performance slightly decreased in 2020 (5.8 %) compared to 2019 (-0.2 pp), reaching the same low point as observed in 2018. This low point was reached in 2018 after a constant fall since 2014. In 2010, 2012 and 2013, a peak was reached at 7.4 %. </a:t>
            </a:r>
          </a:p>
          <a:p>
            <a:endParaRPr lang="de-DE" dirty="0"/>
          </a:p>
          <a:p>
            <a:endParaRPr lang="de-DE" dirty="0"/>
          </a:p>
          <a:p>
            <a:r>
              <a:rPr lang="de-DE" dirty="0"/>
              <a:t>Source: https://ec.europa.eu/eurostat/statistics-explained/index.php?title=Freight_transport_statistics_-_modal_split#Modal_split_in_the_EU</a:t>
            </a:r>
          </a:p>
          <a:p>
            <a:endParaRPr lang="de-DE" dirty="0"/>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18</a:t>
            </a:fld>
            <a:endParaRPr lang="de-DE"/>
          </a:p>
        </p:txBody>
      </p:sp>
    </p:spTree>
    <p:extLst>
      <p:ext uri="{BB962C8B-B14F-4D97-AF65-F5344CB8AC3E}">
        <p14:creationId xmlns:p14="http://schemas.microsoft.com/office/powerpoint/2010/main" val="2467066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Noticeable changes in the modal split of Estonia, Latvia and Slovakia from 2010 to 2020</a:t>
            </a:r>
            <a:r>
              <a:rPr lang="en-US" dirty="0"/>
              <a:t> </a:t>
            </a:r>
          </a:p>
          <a:p>
            <a:r>
              <a:rPr lang="en-US" dirty="0"/>
              <a:t>Even though the modal split between the different modes of transport does not tend to change radically from year to year at EU level, changes are sometimes more noticeable at country level. As it can be seen in Figure 2, the modal split at country level varies considerably. In particular, the modal split obviously depends on the availability of a given mode. In particular, Cyprus and Malta do not have either railways or navigable inland waterways; thus, for these two Member States the share of road freight transport is 100 % by default. Moreover, only 17 of the Member States report freight data on inland waterways. </a:t>
            </a:r>
          </a:p>
          <a:p>
            <a:endParaRPr lang="de-DE" dirty="0"/>
          </a:p>
          <a:p>
            <a:endParaRPr lang="de-DE" dirty="0"/>
          </a:p>
          <a:p>
            <a:r>
              <a:rPr lang="de-DE" dirty="0"/>
              <a:t>Source: https://ec.europa.eu/eurostat/statistics-explained/index.php?title=Freight_transport_statistics_-_modal_split#Modal_split_in_the_EU</a:t>
            </a:r>
          </a:p>
          <a:p>
            <a:endParaRPr lang="de-DE" dirty="0"/>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19</a:t>
            </a:fld>
            <a:endParaRPr lang="de-DE"/>
          </a:p>
        </p:txBody>
      </p:sp>
    </p:spTree>
    <p:extLst>
      <p:ext uri="{BB962C8B-B14F-4D97-AF65-F5344CB8AC3E}">
        <p14:creationId xmlns:p14="http://schemas.microsoft.com/office/powerpoint/2010/main" val="1233563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Figure 6 shows the modal split calculated on the basis of transport performance, measured in </a:t>
            </a:r>
            <a:r>
              <a:rPr lang="en-US" dirty="0" err="1"/>
              <a:t>tonne-kilometres</a:t>
            </a:r>
            <a:r>
              <a:rPr lang="en-US" dirty="0"/>
              <a:t>, of five transport modes: road, rail, inland waterways, air and maritime. When adding air and maritime transport to the inland modes, road still keeps its leading position at the intra-EU level, followed by maritime transport. In 2020, road accounted for more than half of all </a:t>
            </a:r>
            <a:r>
              <a:rPr lang="en-US" dirty="0" err="1"/>
              <a:t>tonne-kilometres</a:t>
            </a:r>
            <a:r>
              <a:rPr lang="en-US" dirty="0"/>
              <a:t> performed in the EU (54.7 %). Maritime transport came next, with less than a third of the total transport performance (29.0 %), followed by rail (11.9 %) and inland waterways (4.1 %). In terms of </a:t>
            </a:r>
            <a:r>
              <a:rPr lang="en-US" dirty="0" err="1"/>
              <a:t>tonne-kilometres</a:t>
            </a:r>
            <a:r>
              <a:rPr lang="en-US" dirty="0"/>
              <a:t> performed, air transport plays only a marginal role in intra-EU freight transport, with a share of 0.3 % in 2020. </a:t>
            </a:r>
          </a:p>
          <a:p>
            <a:r>
              <a:rPr lang="en-US" dirty="0"/>
              <a:t>In 2020 compared to the previous year, the relative shares of maritime, rail and inland waterways transport decreased by 0.7 pp, 0.5 pp and 0.1 pp, respectively, whereas the share of road transport increased by 1.3 pp and the share of air transport remained stable (-0.03 pp). When looking at the period 2010-2020, inland waterways and rail transport decreased by 1.2 pp and 0.9 pp, respectively, while the share of road and maritime transport increased by 1.6 pp and 0.5 pp respectively. The share of air transport remained relatively stable (-0.05 pp). </a:t>
            </a:r>
          </a:p>
          <a:p>
            <a:endParaRPr lang="en-US" dirty="0"/>
          </a:p>
          <a:p>
            <a:r>
              <a:rPr lang="en-US" dirty="0"/>
              <a:t>Source: https://ec.europa.eu/eurostat/statistics-explained/index.php?title=Freight_transport_statistics_-_modal_split</a:t>
            </a:r>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20</a:t>
            </a:fld>
            <a:endParaRPr lang="de-DE"/>
          </a:p>
        </p:txBody>
      </p:sp>
    </p:spTree>
    <p:extLst>
      <p:ext uri="{BB962C8B-B14F-4D97-AF65-F5344CB8AC3E}">
        <p14:creationId xmlns:p14="http://schemas.microsoft.com/office/powerpoint/2010/main" val="188394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gb" dirty="0"/>
              <a:t>A discussion may be helpful for introducing the topic of “transport modes”.  </a:t>
            </a:r>
          </a:p>
          <a:p>
            <a:pPr rtl="0"/>
            <a:endParaRPr lang="de-AT" baseline="0" dirty="0"/>
          </a:p>
          <a:p>
            <a:pPr rtl="0"/>
            <a:r>
              <a:rPr lang="en-gb" dirty="0"/>
              <a:t>The transport modes and means of transport are responsible for bringing products and goods from production facilities to recipients. The choice of means of transport determines the price of the end product and also influences the duration of transport. However, these are just two of the criteria that are used for choosing a means of transport. There are also other criteria which influence the selection of the means of transport.</a:t>
            </a:r>
          </a:p>
          <a:p>
            <a:pPr rtl="0"/>
            <a:endParaRPr lang="de-AT" baseline="0" dirty="0"/>
          </a:p>
          <a:p>
            <a:pPr defTabSz="913028" rtl="0"/>
            <a:r>
              <a:rPr lang="en-gb" b="1" dirty="0"/>
              <a:t>Possible discussion questions (5-10 minute discussions)</a:t>
            </a:r>
            <a:r>
              <a:rPr lang="en-gb" dirty="0"/>
              <a:t>: </a:t>
            </a:r>
          </a:p>
          <a:p>
            <a:pPr marL="171450" indent="-171450" defTabSz="913028" rtl="0">
              <a:buFont typeface="Arial" panose="020B0604020202020204" pitchFamily="34" charset="0"/>
              <a:buChar char="•"/>
            </a:pPr>
            <a:r>
              <a:rPr lang="en-gb" dirty="0"/>
              <a:t>What means of transport are there?</a:t>
            </a:r>
          </a:p>
          <a:p>
            <a:pPr marL="171450" indent="-171450" defTabSz="913028" rtl="0">
              <a:buFont typeface="Arial" panose="020B0604020202020204" pitchFamily="34" charset="0"/>
              <a:buChar char="•"/>
            </a:pPr>
            <a:r>
              <a:rPr lang="en-gb" dirty="0"/>
              <a:t>What criteria can be applied for choosing a means of transport?</a:t>
            </a:r>
          </a:p>
          <a:p>
            <a:pPr marL="171450" marR="0" indent="-171450" algn="l" defTabSz="91302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What impact do the product properties have on the choice of means of transport?</a:t>
            </a:r>
          </a:p>
          <a:p>
            <a:pPr defTabSz="913028" rtl="0"/>
            <a:endParaRPr lang="de-AT" baseline="0" dirty="0"/>
          </a:p>
          <a:p>
            <a:pPr rtl="0"/>
            <a:r>
              <a:rPr lang="en-gb" b="1" dirty="0"/>
              <a:t>Input - possible points for discussion:</a:t>
            </a:r>
          </a:p>
          <a:p>
            <a:pPr marL="171193" indent="-171193" rtl="0">
              <a:buFont typeface="Arial" panose="020B0604020202020204" pitchFamily="34" charset="0"/>
              <a:buChar char="•"/>
            </a:pPr>
            <a:r>
              <a:rPr lang="en-gb" dirty="0"/>
              <a:t>Speed and costs</a:t>
            </a:r>
          </a:p>
          <a:p>
            <a:pPr marL="171193" indent="-171193" rtl="0">
              <a:buFont typeface="Arial" panose="020B0604020202020204" pitchFamily="34" charset="0"/>
              <a:buChar char="•"/>
            </a:pPr>
            <a:r>
              <a:rPr lang="en-gb" dirty="0"/>
              <a:t>Apples need to be refrigerated and transported to the supermarket as quickly as possible</a:t>
            </a:r>
          </a:p>
          <a:p>
            <a:pPr marL="171193" indent="-171193" rtl="0">
              <a:buFont typeface="Arial" panose="020B0604020202020204" pitchFamily="34" charset="0"/>
              <a:buChar char="•"/>
            </a:pPr>
            <a:r>
              <a:rPr lang="en-gb" dirty="0"/>
              <a:t>Packaging is also important when transporting foodstuffs like apples</a:t>
            </a:r>
          </a:p>
          <a:p>
            <a:pPr marL="171193" indent="-171193" rtl="0">
              <a:buFont typeface="Arial" panose="020B0604020202020204" pitchFamily="34" charset="0"/>
              <a:buChar char="•"/>
            </a:pPr>
            <a:r>
              <a:rPr lang="en-gb" dirty="0"/>
              <a:t>Seasonality of apples</a:t>
            </a:r>
          </a:p>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3</a:t>
            </a:fld>
            <a:endParaRPr lang="de-DE"/>
          </a:p>
        </p:txBody>
      </p:sp>
    </p:spTree>
    <p:extLst>
      <p:ext uri="{BB962C8B-B14F-4D97-AF65-F5344CB8AC3E}">
        <p14:creationId xmlns:p14="http://schemas.microsoft.com/office/powerpoint/2010/main" val="109606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22</a:t>
            </a:fld>
            <a:endParaRPr lang="de-DE"/>
          </a:p>
        </p:txBody>
      </p:sp>
    </p:spTree>
    <p:extLst>
      <p:ext uri="{BB962C8B-B14F-4D97-AF65-F5344CB8AC3E}">
        <p14:creationId xmlns:p14="http://schemas.microsoft.com/office/powerpoint/2010/main" val="2426752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27</a:t>
            </a:fld>
            <a:endParaRPr lang="de-DE"/>
          </a:p>
        </p:txBody>
      </p:sp>
    </p:spTree>
    <p:extLst>
      <p:ext uri="{BB962C8B-B14F-4D97-AF65-F5344CB8AC3E}">
        <p14:creationId xmlns:p14="http://schemas.microsoft.com/office/powerpoint/2010/main" val="2314241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rtlCol="0"/>
          <a:lstStyle/>
          <a:p>
            <a:pPr rtl="0"/>
            <a:r>
              <a:rPr lang="en-gb" sz="1200" kern="1200">
                <a:solidFill>
                  <a:schemeClr val="tx1"/>
                </a:solidFill>
                <a:effectLst/>
                <a:latin typeface="+mn-lt"/>
                <a:ea typeface="+mn-ea"/>
                <a:cs typeface="+mn-cs"/>
              </a:rPr>
              <a:t>An important part of logistics is the transport of goods. Transport combines all actors on the value creation chain - from raw material suppliers to end customers. There are lots of different transport modes (road, railway, waterway), and means of transport (trucks, small transporters etc.) that can be used for this transport.</a:t>
            </a:r>
          </a:p>
          <a:p>
            <a:pPr rtl="0"/>
            <a:endParaRPr lang="de-DE" sz="1200" kern="1200" dirty="0">
              <a:solidFill>
                <a:schemeClr val="tx1"/>
              </a:solidFill>
              <a:effectLst/>
              <a:latin typeface="+mn-lt"/>
              <a:ea typeface="+mn-ea"/>
              <a:cs typeface="+mn-cs"/>
            </a:endParaRPr>
          </a:p>
          <a:p>
            <a:pPr rtl="0"/>
            <a:r>
              <a:rPr lang="en-gb" sz="1200" kern="1200">
                <a:solidFill>
                  <a:schemeClr val="tx1"/>
                </a:solidFill>
                <a:effectLst/>
                <a:latin typeface="+mn-lt"/>
                <a:ea typeface="+mn-ea"/>
                <a:cs typeface="+mn-cs"/>
              </a:rPr>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Cf. Kummer et al., 2009, pp. 259 – 261</a:t>
            </a:r>
          </a:p>
          <a:p>
            <a:pPr rtl="0"/>
            <a:endParaRPr lang="de-DE" dirty="0"/>
          </a:p>
        </p:txBody>
      </p:sp>
      <p:sp>
        <p:nvSpPr>
          <p:cNvPr id="4" name="Slide Number Placeholder 3"/>
          <p:cNvSpPr>
            <a:spLocks noGrp="1"/>
          </p:cNvSpPr>
          <p:nvPr>
            <p:ph type="sldNum" sz="quarter" idx="10"/>
          </p:nvPr>
        </p:nvSpPr>
        <p:spPr/>
        <p:txBody>
          <a:bodyPr rtlCol="0"/>
          <a:lstStyle/>
          <a:p>
            <a:pPr rtl="0"/>
            <a:fld id="{56F06DAA-0A4E-4110-9797-3FB8CA0FEA93}" type="slidenum">
              <a:rPr lang="de-AT" smtClean="0"/>
              <a:t>4</a:t>
            </a:fld>
            <a:endParaRPr lang="de-AT" dirty="0"/>
          </a:p>
        </p:txBody>
      </p:sp>
    </p:spTree>
    <p:extLst>
      <p:ext uri="{BB962C8B-B14F-4D97-AF65-F5344CB8AC3E}">
        <p14:creationId xmlns:p14="http://schemas.microsoft.com/office/powerpoint/2010/main" val="3387627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rtlCol="0"/>
          <a:lstStyle/>
          <a:p>
            <a:pPr rtl="0"/>
            <a:r>
              <a:rPr lang="en-gb" dirty="0"/>
              <a:t>The sender’s decision of which </a:t>
            </a:r>
            <a:r>
              <a:rPr lang="en-gb" dirty="0" err="1"/>
              <a:t>mdoes</a:t>
            </a:r>
            <a:r>
              <a:rPr lang="en-gb" dirty="0"/>
              <a:t> of transport he can use to transport his goods from A to B is an important factor in the financial success (or failure) of a company. It is important in this respect to compare the properties of the product being transported with the specific characteristics of each mode of transport in order to find the </a:t>
            </a:r>
            <a:r>
              <a:rPr lang="en-gb" b="1" dirty="0"/>
              <a:t>most suitable modes of transport</a:t>
            </a:r>
            <a:r>
              <a:rPr lang="en-gb" dirty="0"/>
              <a:t> for the job. </a:t>
            </a:r>
          </a:p>
          <a:p>
            <a:pPr rtl="0"/>
            <a:r>
              <a:rPr lang="en-gb" dirty="0"/>
              <a:t>Important factors here are:</a:t>
            </a:r>
          </a:p>
          <a:p>
            <a:pPr marL="171193" indent="-171193" rtl="0">
              <a:buFont typeface="Arial" panose="020B0604020202020204" pitchFamily="34" charset="0"/>
              <a:buChar char="•"/>
            </a:pPr>
            <a:r>
              <a:rPr lang="en-gb" dirty="0"/>
              <a:t>Duration of transport;</a:t>
            </a:r>
          </a:p>
          <a:p>
            <a:pPr marL="171193" indent="-171193" rtl="0">
              <a:buFont typeface="Arial" panose="020B0604020202020204" pitchFamily="34" charset="0"/>
              <a:buChar char="•"/>
            </a:pPr>
            <a:r>
              <a:rPr lang="en-gb" dirty="0"/>
              <a:t>Capacities of the means of transport;</a:t>
            </a:r>
          </a:p>
          <a:p>
            <a:pPr marL="171193" indent="-171193" rtl="0">
              <a:buFont typeface="Arial" panose="020B0604020202020204" pitchFamily="34" charset="0"/>
              <a:buChar char="•"/>
            </a:pPr>
            <a:r>
              <a:rPr lang="en-gb" dirty="0"/>
              <a:t>Its punctuality and reliability;</a:t>
            </a:r>
          </a:p>
          <a:p>
            <a:pPr marL="171193" indent="-171193" rtl="0">
              <a:buFont typeface="Arial" panose="020B0604020202020204" pitchFamily="34" charset="0"/>
              <a:buChar char="•"/>
            </a:pPr>
            <a:r>
              <a:rPr lang="en-gb" dirty="0"/>
              <a:t>Security aspects;</a:t>
            </a:r>
          </a:p>
          <a:p>
            <a:pPr marL="171193" indent="-171193" rtl="0">
              <a:buFont typeface="Arial" panose="020B0604020202020204" pitchFamily="34" charset="0"/>
              <a:buChar char="•"/>
            </a:pPr>
            <a:r>
              <a:rPr lang="en-gb" dirty="0"/>
              <a:t>Its coverage, i.e. the available infrastructure (keyword: available ports/waterways, rail network)</a:t>
            </a:r>
          </a:p>
          <a:p>
            <a:pPr marL="171193" indent="-171193" rtl="0">
              <a:buFont typeface="Arial" panose="020B0604020202020204" pitchFamily="34" charset="0"/>
              <a:buChar char="•"/>
            </a:pPr>
            <a:r>
              <a:rPr lang="en-gb" dirty="0"/>
              <a:t>The costs and</a:t>
            </a:r>
          </a:p>
          <a:p>
            <a:pPr marL="171193" indent="-171193" rtl="0">
              <a:buFont typeface="Arial" panose="020B0604020202020204" pitchFamily="34" charset="0"/>
              <a:buChar char="•"/>
            </a:pPr>
            <a:r>
              <a:rPr lang="en-gb" dirty="0"/>
              <a:t>Eco-friendliness aspects (e.g. CO2 emissions and energy consumption)</a:t>
            </a:r>
          </a:p>
          <a:p>
            <a:pPr marL="171193" indent="-171193" rtl="0">
              <a:buFont typeface="Arial" panose="020B0604020202020204" pitchFamily="34" charset="0"/>
              <a:buChar char="•"/>
            </a:pPr>
            <a:endParaRPr lang="de-AT" baseline="0" dirty="0"/>
          </a:p>
          <a:p>
            <a:pPr rtl="0"/>
            <a:r>
              <a:rPr lang="en-gb" dirty="0"/>
              <a:t>Of course, each decision should be made on a case-by-case basis since often different means of transport are required for the same type of goods. This is the case, for example, when a customer needs his goods earlier on one occasion, but specifies a longer delivery time on another occasion. On the next slide, we present the various different transport modes and means of transport.</a:t>
            </a:r>
          </a:p>
          <a:p>
            <a:pPr rtl="0"/>
            <a:br>
              <a:rPr lang="de-AT" baseline="0" dirty="0"/>
            </a:br>
            <a:r>
              <a:rPr lang="en-gb" dirty="0"/>
              <a:t>Source: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Cf. </a:t>
            </a:r>
            <a:r>
              <a:rPr lang="en-gb" sz="1200" kern="1200" dirty="0" err="1">
                <a:solidFill>
                  <a:schemeClr val="tx1"/>
                </a:solidFill>
                <a:effectLst/>
                <a:latin typeface="+mn-lt"/>
                <a:ea typeface="+mn-ea"/>
                <a:cs typeface="+mn-cs"/>
              </a:rPr>
              <a:t>Kille</a:t>
            </a:r>
            <a:r>
              <a:rPr lang="en-gb" sz="1200" kern="1200" dirty="0">
                <a:solidFill>
                  <a:schemeClr val="tx1"/>
                </a:solidFill>
                <a:effectLst/>
                <a:latin typeface="+mn-lt"/>
                <a:ea typeface="+mn-ea"/>
                <a:cs typeface="+mn-cs"/>
              </a:rPr>
              <a:t> &amp; Schmidt, 2008, pp. 13-14</a:t>
            </a:r>
          </a:p>
          <a:p>
            <a:pPr rtl="0"/>
            <a:br>
              <a:rPr lang="de-DE" sz="1200" kern="1200" baseline="0" dirty="0">
                <a:solidFill>
                  <a:schemeClr val="tx1"/>
                </a:solidFill>
                <a:effectLst/>
                <a:latin typeface="+mn-lt"/>
                <a:ea typeface="+mn-ea"/>
                <a:cs typeface="+mn-cs"/>
              </a:rPr>
            </a:br>
            <a:r>
              <a:rPr lang="en-gb" sz="1200" kern="1200" dirty="0">
                <a:solidFill>
                  <a:schemeClr val="tx1"/>
                </a:solidFill>
                <a:effectLst/>
                <a:latin typeface="+mn-lt"/>
                <a:ea typeface="+mn-ea"/>
                <a:cs typeface="+mn-cs"/>
              </a:rPr>
              <a:t>Image source:</a:t>
            </a:r>
          </a:p>
          <a:p>
            <a:pPr rtl="0"/>
            <a:r>
              <a:rPr lang="en-gb" dirty="0"/>
              <a:t>https://pixabay.com/en/logistics-truck-freight-train-877566/</a:t>
            </a:r>
          </a:p>
        </p:txBody>
      </p:sp>
      <p:sp>
        <p:nvSpPr>
          <p:cNvPr id="4" name="Slide Number Placeholder 3"/>
          <p:cNvSpPr>
            <a:spLocks noGrp="1"/>
          </p:cNvSpPr>
          <p:nvPr>
            <p:ph type="sldNum" sz="quarter" idx="10"/>
          </p:nvPr>
        </p:nvSpPr>
        <p:spPr/>
        <p:txBody>
          <a:bodyPr rtlCol="0"/>
          <a:lstStyle/>
          <a:p>
            <a:pPr rtl="0"/>
            <a:fld id="{56F06DAA-0A4E-4110-9797-3FB8CA0FEA93}" type="slidenum">
              <a:rPr lang="de-AT" smtClean="0">
                <a:solidFill>
                  <a:prstClr val="black"/>
                </a:solidFill>
              </a:rPr>
              <a:pPr rtl="0"/>
              <a:t>5</a:t>
            </a:fld>
            <a:endParaRPr lang="de-AT" dirty="0">
              <a:solidFill>
                <a:prstClr val="black"/>
              </a:solidFill>
            </a:endParaRPr>
          </a:p>
        </p:txBody>
      </p:sp>
    </p:spTree>
    <p:extLst>
      <p:ext uri="{BB962C8B-B14F-4D97-AF65-F5344CB8AC3E}">
        <p14:creationId xmlns:p14="http://schemas.microsoft.com/office/powerpoint/2010/main" val="83313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en-US" dirty="0"/>
              <a:t>There are various types of transport mode and means of transport. A transport mode provides the infrastructure that must be in place if a certain means of transport is to be used. Without this infrastructure, transport simply isn’t possible. The transport modes may be on land, on water, or in the air. Land transport includes road, railway and pipeline transport. The air covers the transport mode of air transport, and waterway transport includes inland waterway transport, maritime vessels and coastal vessels. Means of transport is understood as vehicles and devices for transporting people and goods, like an inland vessel, truck, or train.</a:t>
            </a:r>
          </a:p>
          <a:p>
            <a:r>
              <a:rPr lang="en-US" dirty="0"/>
              <a:t>Means of transport is understood as the technical facilities and devices which help to transport people and goods. Examples of means of transport in freight transport include inland vessels, trucks, and trains. Since transport is usually not performed using just one single means of transport (e.g. because of geographical circumstances), various forms have developed, such as Multi-Modal Transport, for example. For multi-modal transport, more than one means of transport is  used.</a:t>
            </a:r>
          </a:p>
          <a:p>
            <a:endParaRPr lang="en-US" dirty="0"/>
          </a:p>
          <a:p>
            <a:r>
              <a:rPr lang="en-US" dirty="0"/>
              <a:t>Source:</a:t>
            </a:r>
          </a:p>
          <a:p>
            <a:r>
              <a:rPr lang="en-US" dirty="0" err="1"/>
              <a:t>Dolinsek</a:t>
            </a:r>
            <a:r>
              <a:rPr lang="en-US" dirty="0"/>
              <a:t> et al., 2013, pp. 174 f.</a:t>
            </a:r>
          </a:p>
        </p:txBody>
      </p:sp>
      <p:sp>
        <p:nvSpPr>
          <p:cNvPr id="4" name="Slide Number Placeholder 3"/>
          <p:cNvSpPr>
            <a:spLocks noGrp="1"/>
          </p:cNvSpPr>
          <p:nvPr>
            <p:ph type="sldNum" sz="quarter" idx="10"/>
          </p:nvPr>
        </p:nvSpPr>
        <p:spPr/>
        <p:txBody>
          <a:bodyPr/>
          <a:lstStyle/>
          <a:p>
            <a:pPr rtl="0"/>
            <a:fld id="{56F06DAA-0A4E-4110-9797-3FB8CA0FEA93}" type="slidenum">
              <a:rPr lang="de-AT" smtClean="0"/>
              <a:t>6</a:t>
            </a:fld>
            <a:endParaRPr lang="de-AT" dirty="0"/>
          </a:p>
        </p:txBody>
      </p:sp>
    </p:spTree>
    <p:extLst>
      <p:ext uri="{BB962C8B-B14F-4D97-AF65-F5344CB8AC3E}">
        <p14:creationId xmlns:p14="http://schemas.microsoft.com/office/powerpoint/2010/main" val="1790188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endParaRPr lang="de-DE"/>
          </a:p>
        </p:txBody>
      </p:sp>
      <p:sp>
        <p:nvSpPr>
          <p:cNvPr id="5" name="Foliennummernplatzhalter 4"/>
          <p:cNvSpPr>
            <a:spLocks noGrp="1"/>
          </p:cNvSpPr>
          <p:nvPr>
            <p:ph type="sldNum" sz="quarter" idx="5"/>
          </p:nvPr>
        </p:nvSpPr>
        <p:spPr/>
        <p:txBody>
          <a:bodyPr/>
          <a:lstStyle/>
          <a:p>
            <a:pPr>
              <a:defRPr/>
            </a:pPr>
            <a:fld id="{9AFA9AEE-FE61-4DBB-A806-AB901D07C4F2}" type="slidenum">
              <a:rPr lang="de-DE" smtClean="0"/>
              <a:pPr>
                <a:defRPr/>
              </a:pPr>
              <a:t>7</a:t>
            </a:fld>
            <a:endParaRPr lang="de-DE"/>
          </a:p>
        </p:txBody>
      </p:sp>
    </p:spTree>
    <p:extLst>
      <p:ext uri="{BB962C8B-B14F-4D97-AF65-F5344CB8AC3E}">
        <p14:creationId xmlns:p14="http://schemas.microsoft.com/office/powerpoint/2010/main" val="655393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rtlCol="0"/>
          <a:lstStyle/>
          <a:p>
            <a:pPr rtl="0"/>
            <a:r>
              <a:rPr lang="en-gb" sz="1200" b="0" kern="1200">
                <a:solidFill>
                  <a:schemeClr val="tx1"/>
                </a:solidFill>
                <a:effectLst/>
                <a:latin typeface="+mn-lt"/>
                <a:ea typeface="+mn-ea"/>
                <a:cs typeface="+mn-cs"/>
              </a:rPr>
              <a:t>We can assign the following strengths and weaknesses to the road transport mode:</a:t>
            </a:r>
          </a:p>
          <a:p>
            <a:pPr rtl="0"/>
            <a:endParaRPr lang="de-AT" sz="1200" b="0" kern="1200" dirty="0">
              <a:solidFill>
                <a:schemeClr val="tx1"/>
              </a:solidFill>
              <a:effectLst/>
              <a:latin typeface="+mn-lt"/>
              <a:ea typeface="+mn-ea"/>
              <a:cs typeface="+mn-cs"/>
            </a:endParaRPr>
          </a:p>
          <a:p>
            <a:pPr rtl="0"/>
            <a:r>
              <a:rPr lang="en-gb" sz="1200" b="1" kern="1200">
                <a:solidFill>
                  <a:schemeClr val="tx1"/>
                </a:solidFill>
                <a:effectLst/>
                <a:latin typeface="+mn-lt"/>
                <a:ea typeface="+mn-ea"/>
                <a:cs typeface="+mn-cs"/>
              </a:rPr>
              <a:t>Strengths:</a:t>
            </a:r>
            <a:r>
              <a:rPr lang="en-gb" sz="1200" kern="1200">
                <a:solidFill>
                  <a:schemeClr val="tx1"/>
                </a:solidFill>
                <a:effectLst/>
                <a:latin typeface="+mn-lt"/>
                <a:ea typeface="+mn-ea"/>
                <a:cs typeface="+mn-cs"/>
              </a:rPr>
              <a:t> High speed of transport compared to rail and waterway transport modes is an advantage of road transport. The infrastructure’s coverage area, and thus the possibility of establishing networks (from door to door) is also a strength of the road. Thanks to the large number of different means of transport, the transport mode offers good flexibility. Plenty of IT solutions (e.g. Tracing and Tracking) are also widely in use already. In addition, the road transport mode achieves a high degree of capacity utilisation from the means of transport. </a:t>
            </a:r>
          </a:p>
          <a:p>
            <a:pPr rtl="0"/>
            <a:endParaRPr lang="de-AT" sz="1200" kern="1200" dirty="0">
              <a:solidFill>
                <a:schemeClr val="tx1"/>
              </a:solidFill>
              <a:effectLst/>
              <a:latin typeface="+mn-lt"/>
              <a:ea typeface="+mn-ea"/>
              <a:cs typeface="+mn-cs"/>
            </a:endParaRPr>
          </a:p>
          <a:p>
            <a:pPr rtl="0"/>
            <a:r>
              <a:rPr lang="en-gb" sz="1200" b="1" kern="1200">
                <a:solidFill>
                  <a:schemeClr val="tx1"/>
                </a:solidFill>
                <a:effectLst/>
                <a:latin typeface="+mn-lt"/>
                <a:ea typeface="+mn-ea"/>
                <a:cs typeface="+mn-cs"/>
              </a:rPr>
              <a:t>Weaknesses:</a:t>
            </a:r>
            <a:r>
              <a:rPr lang="en-gb" sz="1200" kern="1200">
                <a:solidFill>
                  <a:schemeClr val="tx1"/>
                </a:solidFill>
                <a:effectLst/>
                <a:latin typeface="+mn-lt"/>
                <a:ea typeface="+mn-ea"/>
                <a:cs typeface="+mn-cs"/>
              </a:rPr>
              <a:t> Since costs for traffic jams or noise pollution (so-called external costs) are being taken more and more into consideration, the road is being met with increasing cost pressure. The time restriction in the form of driving prohibitions also has an impact on the road transport mode. Furthermore, the road has more limited capacities compared to other transport modes. With respect to environmental aspects such as noise pollution, </a:t>
            </a:r>
            <a:r>
              <a:rPr lang="en-gb" sz="1200"/>
              <a:t>CO</a:t>
            </a:r>
            <a:r>
              <a:rPr lang="en-gb" sz="800"/>
              <a:t>2 </a:t>
            </a:r>
            <a:r>
              <a:rPr lang="en-gb" sz="1200" kern="1200">
                <a:solidFill>
                  <a:schemeClr val="tx1"/>
                </a:solidFill>
                <a:effectLst/>
                <a:latin typeface="+mn-lt"/>
                <a:ea typeface="+mn-ea"/>
                <a:cs typeface="+mn-cs"/>
              </a:rPr>
              <a:t>emissions, or accidents, the road comes out fairly poorly compared to other transport modes.</a:t>
            </a:r>
            <a:endParaRPr lang="de-AT" sz="1200" kern="1200" dirty="0">
              <a:solidFill>
                <a:schemeClr val="tx1"/>
              </a:solidFill>
              <a:effectLst/>
              <a:latin typeface="+mn-lt"/>
              <a:ea typeface="+mn-ea"/>
              <a:cs typeface="+mn-cs"/>
            </a:endParaRPr>
          </a:p>
          <a:p>
            <a:pPr rtl="0"/>
            <a:endParaRPr lang="de-DE" sz="1200" kern="1200" dirty="0">
              <a:solidFill>
                <a:schemeClr val="tx1"/>
              </a:solidFill>
              <a:effectLst/>
              <a:latin typeface="+mn-lt"/>
              <a:ea typeface="+mn-ea"/>
              <a:cs typeface="+mn-cs"/>
            </a:endParaRPr>
          </a:p>
          <a:p>
            <a:pPr rtl="0"/>
            <a:r>
              <a:rPr lang="en-gb" sz="1200" kern="1200">
                <a:solidFill>
                  <a:schemeClr val="tx1"/>
                </a:solidFill>
                <a:effectLst/>
                <a:latin typeface="+mn-lt"/>
                <a:ea typeface="+mn-ea"/>
                <a:cs typeface="+mn-cs"/>
              </a:rPr>
              <a:t>Source:</a:t>
            </a:r>
          </a:p>
          <a:p>
            <a:pPr rtl="0"/>
            <a:r>
              <a:rPr lang="en-gb" sz="1200" kern="1200">
                <a:solidFill>
                  <a:schemeClr val="tx1"/>
                </a:solidFill>
                <a:effectLst/>
                <a:latin typeface="+mn-lt"/>
                <a:ea typeface="+mn-ea"/>
                <a:cs typeface="+mn-cs"/>
              </a:rPr>
              <a:t>Cf. Kille &amp; Schmidt, 2008, p. 53</a:t>
            </a:r>
          </a:p>
          <a:p>
            <a:pPr rtl="0"/>
            <a:r>
              <a:rPr lang="en-gb" sz="1200" kern="1200">
                <a:solidFill>
                  <a:schemeClr val="tx1"/>
                </a:solidFill>
                <a:effectLst/>
                <a:latin typeface="+mn-lt"/>
                <a:ea typeface="+mn-ea"/>
                <a:cs typeface="+mn-cs"/>
              </a:rPr>
              <a:t>Cf. Dolinsek et al., 2013, pp. 19 ff.</a:t>
            </a:r>
          </a:p>
        </p:txBody>
      </p:sp>
      <p:sp>
        <p:nvSpPr>
          <p:cNvPr id="4" name="Foliennummernplatzhalter 3"/>
          <p:cNvSpPr>
            <a:spLocks noGrp="1"/>
          </p:cNvSpPr>
          <p:nvPr>
            <p:ph type="sldNum" sz="quarter" idx="10"/>
          </p:nvPr>
        </p:nvSpPr>
        <p:spPr/>
        <p:txBody>
          <a:bodyPr rtlCol="0"/>
          <a:lstStyle/>
          <a:p>
            <a:pPr rtl="0"/>
            <a:fld id="{CA9937D2-6117-4881-B88D-D373CF5AE833}" type="slidenum">
              <a:rPr lang="de-AT" smtClean="0"/>
              <a:t>8</a:t>
            </a:fld>
            <a:endParaRPr lang="de-AT" dirty="0"/>
          </a:p>
        </p:txBody>
      </p:sp>
    </p:spTree>
    <p:extLst>
      <p:ext uri="{BB962C8B-B14F-4D97-AF65-F5344CB8AC3E}">
        <p14:creationId xmlns:p14="http://schemas.microsoft.com/office/powerpoint/2010/main" val="27497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rtlCol="0"/>
          <a:lstStyle/>
          <a:p>
            <a:pPr rtl="0"/>
            <a:r>
              <a:rPr lang="en-gb" sz="1200" kern="1200" dirty="0">
                <a:solidFill>
                  <a:schemeClr val="tx1"/>
                </a:solidFill>
                <a:effectLst/>
                <a:latin typeface="+mn-lt"/>
                <a:ea typeface="+mn-ea"/>
                <a:cs typeface="+mn-cs"/>
              </a:rPr>
              <a:t>Due to the multiplicity of their aspects (e.g. of a technical, natural, social, or cultural nature), transport modes are subject to constant changes. Consequently, various trends have developed within road transport, such as self-driving trucks, and platooning, amongst others. </a:t>
            </a:r>
          </a:p>
          <a:p>
            <a:pPr rtl="0"/>
            <a:r>
              <a:rPr lang="en-gb" sz="1200" b="1" kern="1200" dirty="0">
                <a:solidFill>
                  <a:schemeClr val="tx1"/>
                </a:solidFill>
                <a:effectLst/>
                <a:latin typeface="+mn-lt"/>
                <a:ea typeface="+mn-ea"/>
                <a:cs typeface="+mn-cs"/>
              </a:rPr>
              <a:t>Self-driving trucks:</a:t>
            </a:r>
            <a:r>
              <a:rPr lang="en-gb" sz="1200" kern="1200" dirty="0">
                <a:solidFill>
                  <a:schemeClr val="tx1"/>
                </a:solidFill>
                <a:effectLst/>
                <a:latin typeface="+mn-lt"/>
                <a:ea typeface="+mn-ea"/>
                <a:cs typeface="+mn-cs"/>
              </a:rPr>
              <a:t> The concept of a self-driving truck is based on the basic function of an aeroplane’s autopilot. By activating this function, the lane, distance from other vehicles, and speed are defined and adhered to automatically using various different systems (radar sensors, stereo cameras, assistance systems, or distance regulators). However, this new concept does not replace drivers in road transport. Rather, drivers still have control over the vehicle and can decide individually when to switch the self-driving system on or off. Thus responsibility is given back to the driver in above all situations which the autopilot can no longer manage (e.g. bad weather, or narrow loading and unloading areas). If, for whatever reason, the driver does not react (even after multiple signals have been activated), automatic braking is engaged for safety reasons.</a:t>
            </a:r>
          </a:p>
          <a:p>
            <a:pPr rtl="0"/>
            <a:r>
              <a:rPr lang="en-gb" sz="1200" kern="1200" dirty="0">
                <a:solidFill>
                  <a:schemeClr val="tx1"/>
                </a:solidFill>
                <a:effectLst/>
                <a:latin typeface="+mn-lt"/>
                <a:ea typeface="+mn-ea"/>
                <a:cs typeface="+mn-cs"/>
              </a:rPr>
              <a:t>This concept has the following strengths:</a:t>
            </a:r>
          </a:p>
          <a:p>
            <a:pPr marL="171450" lvl="0" indent="-171450" rtl="0">
              <a:buFont typeface="Arial" panose="020B0604020202020204" pitchFamily="34" charset="0"/>
              <a:buChar char="•"/>
            </a:pPr>
            <a:r>
              <a:rPr lang="en-gb" sz="1200" kern="1200" dirty="0">
                <a:solidFill>
                  <a:schemeClr val="tx1"/>
                </a:solidFill>
                <a:effectLst/>
                <a:latin typeface="+mn-lt"/>
                <a:ea typeface="+mn-ea"/>
                <a:cs typeface="+mn-cs"/>
              </a:rPr>
              <a:t>Increased efficiency (around 5% fuel consumption reduction)</a:t>
            </a:r>
          </a:p>
          <a:p>
            <a:pPr marL="171450" lvl="0" indent="-171450" rtl="0">
              <a:buFont typeface="Arial" panose="020B0604020202020204" pitchFamily="34" charset="0"/>
              <a:buChar char="•"/>
            </a:pPr>
            <a:r>
              <a:rPr lang="en-gb" sz="1200" kern="1200" dirty="0">
                <a:solidFill>
                  <a:schemeClr val="tx1"/>
                </a:solidFill>
                <a:effectLst/>
                <a:latin typeface="+mn-lt"/>
                <a:ea typeface="+mn-ea"/>
                <a:cs typeface="+mn-cs"/>
              </a:rPr>
              <a:t>Increased security (e.g. reducing risk of accident)</a:t>
            </a:r>
          </a:p>
          <a:p>
            <a:pPr marL="171450" lvl="0" indent="-171450" rtl="0">
              <a:buFont typeface="Arial" panose="020B0604020202020204" pitchFamily="34" charset="0"/>
              <a:buChar char="•"/>
            </a:pPr>
            <a:r>
              <a:rPr lang="en-gb" sz="1200" kern="1200" dirty="0">
                <a:solidFill>
                  <a:schemeClr val="tx1"/>
                </a:solidFill>
                <a:effectLst/>
                <a:latin typeface="+mn-lt"/>
                <a:ea typeface="+mn-ea"/>
                <a:cs typeface="+mn-cs"/>
              </a:rPr>
              <a:t>Expanded “Truck driver” job profile (can take on new duties, e.g. dispatching)</a:t>
            </a:r>
          </a:p>
          <a:p>
            <a:pPr marL="0" indent="0" rtl="0">
              <a:buFont typeface="Arial" panose="020B0604020202020204" pitchFamily="34" charset="0"/>
              <a:buNone/>
            </a:pPr>
            <a:r>
              <a:rPr lang="en-gb" sz="1200" kern="1200" dirty="0">
                <a:solidFill>
                  <a:schemeClr val="tx1"/>
                </a:solidFill>
                <a:effectLst/>
                <a:latin typeface="+mn-lt"/>
                <a:ea typeface="+mn-ea"/>
                <a:cs typeface="+mn-cs"/>
              </a:rPr>
              <a:t>This concept has the following weaknesses:</a:t>
            </a:r>
          </a:p>
          <a:p>
            <a:pPr marL="171450" lvl="0" indent="-171450" rtl="0">
              <a:buFont typeface="Arial" panose="020B0604020202020204" pitchFamily="34" charset="0"/>
              <a:buChar char="•"/>
            </a:pPr>
            <a:r>
              <a:rPr lang="en-gb" sz="1200" kern="1200" dirty="0">
                <a:solidFill>
                  <a:schemeClr val="tx1"/>
                </a:solidFill>
                <a:effectLst/>
                <a:latin typeface="+mn-lt"/>
                <a:ea typeface="+mn-ea"/>
                <a:cs typeface="+mn-cs"/>
              </a:rPr>
              <a:t>Legal obstacles (e.g. Vienna Convention)</a:t>
            </a:r>
          </a:p>
          <a:p>
            <a:pPr marL="171450" lvl="0" indent="-171450" rtl="0">
              <a:buFont typeface="Arial" panose="020B0604020202020204" pitchFamily="34" charset="0"/>
              <a:buChar char="•"/>
            </a:pPr>
            <a:r>
              <a:rPr lang="en-gb" sz="1200" kern="1200" dirty="0">
                <a:solidFill>
                  <a:schemeClr val="tx1"/>
                </a:solidFill>
                <a:effectLst/>
                <a:latin typeface="+mn-lt"/>
                <a:ea typeface="+mn-ea"/>
                <a:cs typeface="+mn-cs"/>
              </a:rPr>
              <a:t>Legal situations differ by country</a:t>
            </a:r>
          </a:p>
          <a:p>
            <a:pPr rtl="0"/>
            <a:endParaRPr lang="de-AT" b="1" dirty="0"/>
          </a:p>
          <a:p>
            <a:pPr rtl="0"/>
            <a:endParaRPr lang="de-AT" b="1" dirty="0"/>
          </a:p>
          <a:p>
            <a:pPr rtl="0"/>
            <a:r>
              <a:rPr lang="en-gb" b="0" dirty="0"/>
              <a:t>Content sources: </a:t>
            </a:r>
          </a:p>
          <a:p>
            <a:pPr rtl="0"/>
            <a:r>
              <a:rPr lang="en-gb" dirty="0"/>
              <a:t>Cf. APA 2015 online; </a:t>
            </a:r>
          </a:p>
          <a:p>
            <a:pPr rtl="0"/>
            <a:r>
              <a:rPr lang="en-gb" dirty="0"/>
              <a:t>Cf. </a:t>
            </a:r>
            <a:r>
              <a:rPr lang="en-gb" dirty="0" err="1"/>
              <a:t>Postinett</a:t>
            </a:r>
            <a:r>
              <a:rPr lang="en-gb" dirty="0"/>
              <a:t>, 2015, online. </a:t>
            </a:r>
          </a:p>
          <a:p>
            <a:pPr rtl="0"/>
            <a:r>
              <a:rPr lang="en-gb" dirty="0"/>
              <a:t>Cf. AFP 2015 online; </a:t>
            </a:r>
          </a:p>
          <a:p>
            <a:pPr rtl="0"/>
            <a:r>
              <a:rPr lang="en-gb" dirty="0"/>
              <a:t>Cf. APA/DPA, 2015, online.  </a:t>
            </a:r>
          </a:p>
          <a:p>
            <a:pPr rtl="0"/>
            <a:r>
              <a:rPr lang="en-gb" dirty="0"/>
              <a:t>Cf. </a:t>
            </a:r>
            <a:r>
              <a:rPr lang="en-gb" dirty="0" err="1"/>
              <a:t>Verkehrsrundschau</a:t>
            </a:r>
            <a:r>
              <a:rPr lang="en-gb" dirty="0"/>
              <a:t> 2015 2:16-10:04 min.; </a:t>
            </a:r>
          </a:p>
          <a:p>
            <a:pPr rtl="0"/>
            <a:r>
              <a:rPr lang="en-gb" dirty="0"/>
              <a:t>Cf. DPA 2015 online.</a:t>
            </a:r>
          </a:p>
          <a:p>
            <a:pPr rtl="0"/>
            <a:endParaRPr lang="de-AT" dirty="0"/>
          </a:p>
          <a:p>
            <a:pPr rtl="0"/>
            <a:r>
              <a:rPr lang="en-gb" b="0" i="0" dirty="0"/>
              <a:t>Image source: </a:t>
            </a:r>
            <a:r>
              <a:rPr lang="en-gb" sz="1200" kern="1200" dirty="0">
                <a:solidFill>
                  <a:schemeClr val="tx1"/>
                </a:solidFill>
                <a:effectLst/>
                <a:latin typeface="+mn-lt"/>
                <a:ea typeface="+mn-ea"/>
                <a:cs typeface="+mn-cs"/>
              </a:rPr>
              <a:t>Daimler Trucks (2015) online.</a:t>
            </a:r>
            <a:endParaRPr lang="de-AT" dirty="0"/>
          </a:p>
        </p:txBody>
      </p:sp>
      <p:sp>
        <p:nvSpPr>
          <p:cNvPr id="4" name="Foliennummernplatzhalter 3"/>
          <p:cNvSpPr>
            <a:spLocks noGrp="1"/>
          </p:cNvSpPr>
          <p:nvPr>
            <p:ph type="sldNum" sz="quarter" idx="10"/>
          </p:nvPr>
        </p:nvSpPr>
        <p:spPr/>
        <p:txBody>
          <a:bodyPr rtlCol="0"/>
          <a:lstStyle/>
          <a:p>
            <a:pPr rtl="0"/>
            <a:fld id="{CA9937D2-6117-4881-B88D-D373CF5AE833}" type="slidenum">
              <a:rPr lang="de-AT" smtClean="0"/>
              <a:t>9</a:t>
            </a:fld>
            <a:endParaRPr lang="de-AT" dirty="0"/>
          </a:p>
        </p:txBody>
      </p:sp>
    </p:spTree>
    <p:extLst>
      <p:ext uri="{BB962C8B-B14F-4D97-AF65-F5344CB8AC3E}">
        <p14:creationId xmlns:p14="http://schemas.microsoft.com/office/powerpoint/2010/main" val="2887769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rtlCol="0"/>
          <a:lstStyle/>
          <a:p>
            <a:pPr rtl="0"/>
            <a:r>
              <a:rPr lang="en-gb" sz="1200" b="1" kern="1200">
                <a:solidFill>
                  <a:schemeClr val="tx1"/>
                </a:solidFill>
                <a:effectLst/>
                <a:latin typeface="+mn-lt"/>
                <a:ea typeface="+mn-ea"/>
                <a:cs typeface="+mn-cs"/>
              </a:rPr>
              <a:t>Platooning:</a:t>
            </a:r>
            <a:r>
              <a:rPr lang="en-gb" sz="1200" kern="1200">
                <a:solidFill>
                  <a:schemeClr val="tx1"/>
                </a:solidFill>
                <a:effectLst/>
                <a:latin typeface="+mn-lt"/>
                <a:ea typeface="+mn-ea"/>
                <a:cs typeface="+mn-cs"/>
              </a:rPr>
              <a:t> The term “platooning” is from the military and means roughly “truck convoy” or “networked convoy”. “Platooning” works like a classic goods train, only that it is not train wagons but trucks that are coupled. The individual trucks are coupled using innovative technologies (WiFi, WLAN, GPS etc.) and fitted with the latest systems (e.g. automatic braking or distance regulators). The driving behaviour of the truck train is controlled by the front truck. The vehicles drive at a speed of around 80 kph (50 mph), maintaining a distance of around 5 m. The aim of the concept is that 10 trucks can form such a train and that in the long term it will be possible not only to network the trucks with each other but also with the infrastructure. The autonomous driving of trucks is an important building block in this respect.</a:t>
            </a:r>
          </a:p>
          <a:p>
            <a:pPr rtl="0"/>
            <a:r>
              <a:rPr lang="en-gb" sz="1200" kern="1200">
                <a:solidFill>
                  <a:schemeClr val="tx1"/>
                </a:solidFill>
                <a:effectLst/>
                <a:latin typeface="+mn-lt"/>
                <a:ea typeface="+mn-ea"/>
                <a:cs typeface="+mn-cs"/>
              </a:rPr>
              <a:t>This concept has the following strengths:</a:t>
            </a:r>
          </a:p>
          <a:p>
            <a:pPr marL="171450" lvl="0" indent="-171450" rtl="0">
              <a:buFont typeface="Arial" panose="020B0604020202020204" pitchFamily="34" charset="0"/>
              <a:buChar char="•"/>
            </a:pPr>
            <a:r>
              <a:rPr lang="en-gb" sz="1200" kern="1200">
                <a:solidFill>
                  <a:schemeClr val="tx1"/>
                </a:solidFill>
                <a:effectLst/>
                <a:latin typeface="+mn-lt"/>
                <a:ea typeface="+mn-ea"/>
                <a:cs typeface="+mn-cs"/>
              </a:rPr>
              <a:t>Reduced waiting times (better transport flow)</a:t>
            </a:r>
          </a:p>
          <a:p>
            <a:pPr marL="171450" lvl="0" indent="-171450" rtl="0">
              <a:buFont typeface="Arial" panose="020B0604020202020204" pitchFamily="34" charset="0"/>
              <a:buChar char="•"/>
            </a:pPr>
            <a:r>
              <a:rPr lang="en-gb" sz="1200" kern="1200">
                <a:solidFill>
                  <a:schemeClr val="tx1"/>
                </a:solidFill>
                <a:effectLst/>
                <a:latin typeface="+mn-lt"/>
                <a:ea typeface="+mn-ea"/>
                <a:cs typeface="+mn-cs"/>
              </a:rPr>
              <a:t>Increased efficiency (optimum capacity utilisation, reduced traffic jams, better coordination between loading and unloading)</a:t>
            </a:r>
          </a:p>
          <a:p>
            <a:pPr marL="171450" lvl="0" indent="-171450" rtl="0">
              <a:buFont typeface="Arial" panose="020B0604020202020204" pitchFamily="34" charset="0"/>
              <a:buChar char="•"/>
            </a:pPr>
            <a:r>
              <a:rPr lang="en-gb" sz="1200" kern="1200">
                <a:solidFill>
                  <a:schemeClr val="tx1"/>
                </a:solidFill>
                <a:effectLst/>
                <a:latin typeface="+mn-lt"/>
                <a:ea typeface="+mn-ea"/>
                <a:cs typeface="+mn-cs"/>
              </a:rPr>
              <a:t>Reduced environmental impact</a:t>
            </a:r>
          </a:p>
          <a:p>
            <a:pPr rtl="0"/>
            <a:r>
              <a:rPr lang="en-gb" sz="1200" kern="1200">
                <a:solidFill>
                  <a:schemeClr val="tx1"/>
                </a:solidFill>
                <a:effectLst/>
                <a:latin typeface="+mn-lt"/>
                <a:ea typeface="+mn-ea"/>
                <a:cs typeface="+mn-cs"/>
              </a:rPr>
              <a:t>This concept has the following weaknesses:</a:t>
            </a:r>
          </a:p>
          <a:p>
            <a:pPr marL="171450" lvl="0" indent="-171450" rtl="0">
              <a:buFont typeface="Arial" panose="020B0604020202020204" pitchFamily="34" charset="0"/>
              <a:buChar char="•"/>
            </a:pPr>
            <a:r>
              <a:rPr lang="en-gb" sz="1200" kern="1200">
                <a:solidFill>
                  <a:schemeClr val="tx1"/>
                </a:solidFill>
                <a:effectLst/>
                <a:latin typeface="+mn-lt"/>
                <a:ea typeface="+mn-ea"/>
                <a:cs typeface="+mn-cs"/>
              </a:rPr>
              <a:t>Promoting road transport and increased strain on infrastructure (due to increased freight transport in future)</a:t>
            </a:r>
          </a:p>
          <a:p>
            <a:pPr marL="171450" lvl="0" indent="-171450" rtl="0">
              <a:buFont typeface="Arial" panose="020B0604020202020204" pitchFamily="34" charset="0"/>
              <a:buChar char="•"/>
            </a:pPr>
            <a:r>
              <a:rPr lang="en-gb" sz="1200" kern="1200">
                <a:solidFill>
                  <a:schemeClr val="tx1"/>
                </a:solidFill>
                <a:effectLst/>
                <a:latin typeface="+mn-lt"/>
                <a:ea typeface="+mn-ea"/>
                <a:cs typeface="+mn-cs"/>
              </a:rPr>
              <a:t>Legal obstacles</a:t>
            </a:r>
          </a:p>
          <a:p>
            <a:pPr marL="171450" lvl="0" indent="-171450" rtl="0">
              <a:buFont typeface="Arial" panose="020B0604020202020204" pitchFamily="34" charset="0"/>
              <a:buChar char="•"/>
            </a:pPr>
            <a:r>
              <a:rPr lang="en-gb" sz="1200" kern="1200">
                <a:solidFill>
                  <a:schemeClr val="tx1"/>
                </a:solidFill>
                <a:effectLst/>
                <a:latin typeface="+mn-lt"/>
                <a:ea typeface="+mn-ea"/>
                <a:cs typeface="+mn-cs"/>
              </a:rPr>
              <a:t>Regulations differ by country</a:t>
            </a:r>
          </a:p>
          <a:p>
            <a:pPr rtl="0"/>
            <a:endParaRPr lang="de-AT" b="1" dirty="0"/>
          </a:p>
          <a:p>
            <a:pPr rtl="0"/>
            <a:endParaRPr lang="de-AT" b="1" dirty="0"/>
          </a:p>
          <a:p>
            <a:pPr rtl="0"/>
            <a:r>
              <a:rPr lang="en-gb" b="0"/>
              <a:t>Content sources: </a:t>
            </a:r>
          </a:p>
          <a:p>
            <a:pPr rtl="0"/>
            <a:r>
              <a:rPr lang="en-gb"/>
              <a:t>Cf. Bay 2016 online; </a:t>
            </a:r>
          </a:p>
          <a:p>
            <a:pPr rtl="0"/>
            <a:r>
              <a:rPr lang="en-gb"/>
              <a:t>Cf. European Truck Platooning Challenge 2016a online; </a:t>
            </a:r>
          </a:p>
          <a:p>
            <a:pPr rtl="0"/>
            <a:r>
              <a:rPr lang="en-gb"/>
              <a:t>Cf. Christof 2015 online; </a:t>
            </a:r>
          </a:p>
          <a:p>
            <a:pPr rtl="0"/>
            <a:r>
              <a:rPr lang="en-gb"/>
              <a:t>Cf. Holzer 2016 online; </a:t>
            </a:r>
          </a:p>
          <a:p>
            <a:pPr rtl="0"/>
            <a:r>
              <a:rPr lang="en-gb"/>
              <a:t>Cf. Scania Group 2013 0:00-2:12.</a:t>
            </a:r>
          </a:p>
          <a:p>
            <a:pPr rtl="0"/>
            <a:endParaRPr lang="de-AT" dirty="0"/>
          </a:p>
          <a:p>
            <a:pPr rtl="0"/>
            <a:r>
              <a:rPr lang="en-gb" b="0"/>
              <a:t>Image source: </a:t>
            </a:r>
            <a:r>
              <a:rPr lang="en-gb" sz="1200" kern="1200">
                <a:solidFill>
                  <a:schemeClr val="tx1"/>
                </a:solidFill>
                <a:effectLst/>
                <a:latin typeface="+mn-lt"/>
                <a:ea typeface="+mn-ea"/>
                <a:cs typeface="+mn-cs"/>
              </a:rPr>
              <a:t>RSGB Limited 2014 online.</a:t>
            </a:r>
            <a:endParaRPr lang="de-AT" dirty="0"/>
          </a:p>
        </p:txBody>
      </p:sp>
      <p:sp>
        <p:nvSpPr>
          <p:cNvPr id="4" name="Foliennummernplatzhalter 3"/>
          <p:cNvSpPr>
            <a:spLocks noGrp="1"/>
          </p:cNvSpPr>
          <p:nvPr>
            <p:ph type="sldNum" sz="quarter" idx="10"/>
          </p:nvPr>
        </p:nvSpPr>
        <p:spPr/>
        <p:txBody>
          <a:bodyPr rtlCol="0"/>
          <a:lstStyle/>
          <a:p>
            <a:pPr rtl="0"/>
            <a:fld id="{CA9937D2-6117-4881-B88D-D373CF5AE833}" type="slidenum">
              <a:rPr lang="de-AT" smtClean="0"/>
              <a:t>10</a:t>
            </a:fld>
            <a:endParaRPr lang="de-AT" dirty="0"/>
          </a:p>
        </p:txBody>
      </p:sp>
    </p:spTree>
    <p:extLst>
      <p:ext uri="{BB962C8B-B14F-4D97-AF65-F5344CB8AC3E}">
        <p14:creationId xmlns:p14="http://schemas.microsoft.com/office/powerpoint/2010/main" val="1177503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5" name="Rectangle 14"/>
          <p:cNvSpPr>
            <a:spLocks noChangeArrowheads="1"/>
          </p:cNvSpPr>
          <p:nvPr/>
        </p:nvSpPr>
        <p:spPr bwMode="auto">
          <a:xfrm>
            <a:off x="395288" y="6237288"/>
            <a:ext cx="33131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endParaRPr lang="de-AT" sz="1200" b="1" dirty="0"/>
          </a:p>
        </p:txBody>
      </p:sp>
      <p:sp>
        <p:nvSpPr>
          <p:cNvPr id="25602" name="Rectangle 2"/>
          <p:cNvSpPr>
            <a:spLocks noGrp="1" noChangeArrowheads="1"/>
          </p:cNvSpPr>
          <p:nvPr>
            <p:ph type="ctrTitle"/>
          </p:nvPr>
        </p:nvSpPr>
        <p:spPr>
          <a:xfrm>
            <a:off x="0" y="1556792"/>
            <a:ext cx="9144000" cy="1152128"/>
          </a:xfrm>
          <a:solidFill>
            <a:srgbClr val="1F3B5F"/>
          </a:solidFill>
        </p:spPr>
        <p:txBody>
          <a:bodyPr/>
          <a:lstStyle>
            <a:lvl1pPr algn="ctr">
              <a:defRPr sz="280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de-AT" noProof="0" dirty="0"/>
              <a:t>Titelmasterformat durch Klicken bearbeiten</a:t>
            </a:r>
          </a:p>
        </p:txBody>
      </p:sp>
      <p:sp>
        <p:nvSpPr>
          <p:cNvPr id="25603" name="Rectangle 3"/>
          <p:cNvSpPr>
            <a:spLocks noGrp="1" noChangeArrowheads="1"/>
          </p:cNvSpPr>
          <p:nvPr>
            <p:ph type="subTitle" idx="1"/>
          </p:nvPr>
        </p:nvSpPr>
        <p:spPr>
          <a:xfrm>
            <a:off x="2484438" y="3429000"/>
            <a:ext cx="4392612" cy="1273175"/>
          </a:xfrm>
        </p:spPr>
        <p:txBody>
          <a:bodyPr/>
          <a:lstStyle>
            <a:lvl1pPr marL="0" indent="0" algn="ctr">
              <a:buFontTx/>
              <a:buNone/>
              <a:defRPr sz="1200" b="1">
                <a:latin typeface="Roboto" panose="02000000000000000000" pitchFamily="2" charset="0"/>
                <a:ea typeface="Roboto" panose="02000000000000000000" pitchFamily="2" charset="0"/>
                <a:cs typeface="Roboto" panose="02000000000000000000" pitchFamily="2" charset="0"/>
              </a:defRPr>
            </a:lvl1pPr>
          </a:lstStyle>
          <a:p>
            <a:pPr lvl="0"/>
            <a:r>
              <a:rPr lang="de-AT" noProof="0" dirty="0"/>
              <a:t>Formatvorlage des Untertitelmasters durch Klicken bearbeiten</a:t>
            </a:r>
          </a:p>
        </p:txBody>
      </p:sp>
    </p:spTree>
    <p:extLst>
      <p:ext uri="{BB962C8B-B14F-4D97-AF65-F5344CB8AC3E}">
        <p14:creationId xmlns:p14="http://schemas.microsoft.com/office/powerpoint/2010/main" val="88074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2800">
                <a:latin typeface="Roboto" panose="02000000000000000000" pitchFamily="2" charset="0"/>
                <a:ea typeface="Roboto" panose="02000000000000000000" pitchFamily="2" charset="0"/>
                <a:cs typeface="Roboto" panose="02000000000000000000" pitchFamily="2" charset="0"/>
              </a:defRPr>
            </a:lvl1pPr>
          </a:lstStyle>
          <a:p>
            <a:r>
              <a:rPr lang="de-DE" dirty="0"/>
              <a:t>Titelmasterformat durch Klicken bearbeiten</a:t>
            </a:r>
            <a:endParaRPr lang="de-AT" dirty="0"/>
          </a:p>
        </p:txBody>
      </p:sp>
      <p:sp>
        <p:nvSpPr>
          <p:cNvPr id="3" name="Inhaltsplatzhalter 2"/>
          <p:cNvSpPr>
            <a:spLocks noGrp="1"/>
          </p:cNvSpPr>
          <p:nvPr>
            <p:ph idx="1"/>
          </p:nvPr>
        </p:nvSpPr>
        <p:spPr/>
        <p:txBody>
          <a:bodyPr>
            <a:normAutofit/>
          </a:bodyPr>
          <a:lstStyle>
            <a:lvl1pPr>
              <a:defRPr>
                <a:latin typeface="Roboto" panose="02000000000000000000" pitchFamily="2" charset="0"/>
                <a:ea typeface="Roboto" panose="02000000000000000000" pitchFamily="2" charset="0"/>
                <a:cs typeface="Roboto" panose="02000000000000000000" pitchFamily="2" charset="0"/>
              </a:defRPr>
            </a:lvl1pPr>
            <a:lvl2pPr>
              <a:defRPr>
                <a:latin typeface="Roboto" panose="02000000000000000000" pitchFamily="2" charset="0"/>
                <a:ea typeface="Roboto" panose="02000000000000000000" pitchFamily="2" charset="0"/>
                <a:cs typeface="Roboto" panose="02000000000000000000" pitchFamily="2" charset="0"/>
              </a:defRPr>
            </a:lvl2pPr>
            <a:lvl3pPr>
              <a:defRPr>
                <a:latin typeface="Roboto" panose="02000000000000000000" pitchFamily="2" charset="0"/>
                <a:ea typeface="Roboto" panose="02000000000000000000" pitchFamily="2" charset="0"/>
                <a:cs typeface="Roboto" panose="02000000000000000000" pitchFamily="2" charset="0"/>
              </a:defRPr>
            </a:lvl3pPr>
            <a:lvl4pPr>
              <a:defRPr>
                <a:latin typeface="Roboto" panose="02000000000000000000" pitchFamily="2" charset="0"/>
                <a:ea typeface="Roboto" panose="02000000000000000000" pitchFamily="2" charset="0"/>
                <a:cs typeface="Roboto" panose="02000000000000000000" pitchFamily="2" charset="0"/>
              </a:defRPr>
            </a:lvl4pPr>
            <a:lvl5pPr>
              <a:defRPr>
                <a:latin typeface="Roboto" panose="02000000000000000000" pitchFamily="2" charset="0"/>
                <a:ea typeface="Roboto" panose="02000000000000000000" pitchFamily="2" charset="0"/>
                <a:cs typeface="Roboto" panose="02000000000000000000" pitchFamily="2"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endParaRPr lang="de-DE" dirty="0"/>
          </a:p>
        </p:txBody>
      </p:sp>
      <p:sp>
        <p:nvSpPr>
          <p:cNvPr id="5" name="Rectangle 6"/>
          <p:cNvSpPr>
            <a:spLocks noGrp="1" noChangeArrowheads="1"/>
          </p:cNvSpPr>
          <p:nvPr>
            <p:ph type="sldNum" sz="quarter" idx="11"/>
          </p:nvPr>
        </p:nvSpPr>
        <p:spPr>
          <a:ln/>
        </p:spPr>
        <p:txBody>
          <a:bodyPr/>
          <a:lstStyle>
            <a:lvl1pPr>
              <a:defRPr/>
            </a:lvl1pPr>
          </a:lstStyle>
          <a:p>
            <a:pPr>
              <a:defRPr/>
            </a:pPr>
            <a:fld id="{63C0A43B-8D7A-4BF3-AF08-0370C40388B0}" type="slidenum">
              <a:rPr lang="de-DE"/>
              <a:pPr>
                <a:defRPr/>
              </a:pPr>
              <a:t>‹Nr.›</a:t>
            </a:fld>
            <a:endParaRPr lang="de-DE" dirty="0"/>
          </a:p>
        </p:txBody>
      </p:sp>
    </p:spTree>
    <p:extLst>
      <p:ext uri="{BB962C8B-B14F-4D97-AF65-F5344CB8AC3E}">
        <p14:creationId xmlns:p14="http://schemas.microsoft.com/office/powerpoint/2010/main" val="410407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atin typeface="Roboto" panose="02000000000000000000" pitchFamily="2" charset="0"/>
                <a:ea typeface="Roboto" panose="02000000000000000000" pitchFamily="2" charset="0"/>
                <a:cs typeface="Roboto" panose="02000000000000000000" pitchFamily="2" charset="0"/>
              </a:defRPr>
            </a:lvl1pPr>
          </a:lstStyle>
          <a:p>
            <a:r>
              <a:rPr lang="de-DE" dirty="0"/>
              <a:t>Titelmasterformat durch Klicken bearbeiten</a:t>
            </a:r>
            <a:endParaRPr lang="de-AT"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atin typeface="Roboto" panose="02000000000000000000" pitchFamily="2" charset="0"/>
                <a:ea typeface="Roboto" panose="02000000000000000000" pitchFamily="2" charset="0"/>
                <a:cs typeface="Roboto" panose="02000000000000000000" pitchFamily="2"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a:t>Textmasterformat bearbeiten</a:t>
            </a:r>
          </a:p>
        </p:txBody>
      </p:sp>
      <p:sp>
        <p:nvSpPr>
          <p:cNvPr id="4"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r>
              <a:rPr lang="de-DE" dirty="0"/>
              <a:t>Fußzeile</a:t>
            </a:r>
          </a:p>
        </p:txBody>
      </p:sp>
      <p:sp>
        <p:nvSpPr>
          <p:cNvPr id="5" name="Rectangle 6"/>
          <p:cNvSpPr>
            <a:spLocks noGrp="1" noChangeArrowheads="1"/>
          </p:cNvSpPr>
          <p:nvPr>
            <p:ph type="sldNum" sz="quarter" idx="11"/>
          </p:nvPr>
        </p:nvSpPr>
        <p:spPr>
          <a:ln/>
        </p:spPr>
        <p:txBody>
          <a:bodyPr/>
          <a:lstStyle>
            <a:lvl1pPr>
              <a:defRPr/>
            </a:lvl1pPr>
          </a:lstStyle>
          <a:p>
            <a:pPr>
              <a:defRPr/>
            </a:pPr>
            <a:fld id="{F53C090D-A29D-4C44-B3E7-2EF8E578D99E}" type="slidenum">
              <a:rPr lang="de-DE"/>
              <a:pPr>
                <a:defRPr/>
              </a:pPr>
              <a:t>‹Nr.›</a:t>
            </a:fld>
            <a:endParaRPr lang="de-DE" dirty="0"/>
          </a:p>
        </p:txBody>
      </p:sp>
    </p:spTree>
    <p:extLst>
      <p:ext uri="{BB962C8B-B14F-4D97-AF65-F5344CB8AC3E}">
        <p14:creationId xmlns:p14="http://schemas.microsoft.com/office/powerpoint/2010/main" val="2862086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de-DE" dirty="0"/>
              <a:t>Titelmasterformat durch Klicken bearbeiten</a:t>
            </a:r>
            <a:endParaRPr lang="de-AT" dirty="0"/>
          </a:p>
        </p:txBody>
      </p:sp>
      <p:sp>
        <p:nvSpPr>
          <p:cNvPr id="3"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r>
              <a:rPr lang="de-DE" dirty="0"/>
              <a:t>Fußzeile</a:t>
            </a:r>
          </a:p>
        </p:txBody>
      </p:sp>
      <p:sp>
        <p:nvSpPr>
          <p:cNvPr id="4" name="Rectangle 6"/>
          <p:cNvSpPr>
            <a:spLocks noGrp="1" noChangeArrowheads="1"/>
          </p:cNvSpPr>
          <p:nvPr>
            <p:ph type="sldNum" sz="quarter" idx="11"/>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fld id="{5CEA891C-96FD-4A22-AD5D-43ED8E67156D}" type="slidenum">
              <a:rPr lang="de-DE" smtClean="0"/>
              <a:pPr>
                <a:defRPr/>
              </a:pPr>
              <a:t>‹Nr.›</a:t>
            </a:fld>
            <a:endParaRPr lang="de-DE" dirty="0"/>
          </a:p>
        </p:txBody>
      </p:sp>
    </p:spTree>
    <p:extLst>
      <p:ext uri="{BB962C8B-B14F-4D97-AF65-F5344CB8AC3E}">
        <p14:creationId xmlns:p14="http://schemas.microsoft.com/office/powerpoint/2010/main" val="2159273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r>
              <a:rPr lang="de-DE" dirty="0"/>
              <a:t>Fußzeile</a:t>
            </a:r>
          </a:p>
        </p:txBody>
      </p:sp>
      <p:sp>
        <p:nvSpPr>
          <p:cNvPr id="3" name="Rectangle 6"/>
          <p:cNvSpPr>
            <a:spLocks noGrp="1" noChangeArrowheads="1"/>
          </p:cNvSpPr>
          <p:nvPr>
            <p:ph type="sldNum" sz="quarter" idx="11"/>
          </p:nvPr>
        </p:nvSpPr>
        <p:spPr>
          <a:ln/>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pPr>
              <a:defRPr/>
            </a:pPr>
            <a:fld id="{E035C777-E53A-4F93-BC90-1786086ACB42}" type="slidenum">
              <a:rPr lang="de-DE" smtClean="0"/>
              <a:pPr>
                <a:defRPr/>
              </a:pPr>
              <a:t>‹Nr.›</a:t>
            </a:fld>
            <a:endParaRPr lang="de-DE" dirty="0"/>
          </a:p>
        </p:txBody>
      </p:sp>
    </p:spTree>
    <p:extLst>
      <p:ext uri="{BB962C8B-B14F-4D97-AF65-F5344CB8AC3E}">
        <p14:creationId xmlns:p14="http://schemas.microsoft.com/office/powerpoint/2010/main" val="3033723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p>
        </p:txBody>
      </p:sp>
      <p:sp>
        <p:nvSpPr>
          <p:cNvPr id="3" name="Content Placeholder 2"/>
          <p:cNvSpPr>
            <a:spLocks noGrp="1"/>
          </p:cNvSpPr>
          <p:nvPr>
            <p:ph sz="half" idx="1"/>
          </p:nvPr>
        </p:nvSpPr>
        <p:spPr>
          <a:xfrm>
            <a:off x="457200" y="1673352"/>
            <a:ext cx="4038600" cy="4718304"/>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4" name="Content Placeholder 3"/>
          <p:cNvSpPr>
            <a:spLocks noGrp="1"/>
          </p:cNvSpPr>
          <p:nvPr>
            <p:ph sz="half" idx="2"/>
          </p:nvPr>
        </p:nvSpPr>
        <p:spPr>
          <a:xfrm>
            <a:off x="4648200" y="1673352"/>
            <a:ext cx="4038600" cy="4718304"/>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US" dirty="0"/>
          </a:p>
        </p:txBody>
      </p:sp>
      <p:sp>
        <p:nvSpPr>
          <p:cNvPr id="5" name="Date Placeholder 4"/>
          <p:cNvSpPr>
            <a:spLocks noGrp="1"/>
          </p:cNvSpPr>
          <p:nvPr>
            <p:ph type="dt" sz="half" idx="10"/>
          </p:nvPr>
        </p:nvSpPr>
        <p:spPr/>
        <p:txBody>
          <a:bodyPr rtlCol="0"/>
          <a:lstStyle/>
          <a:p>
            <a:pPr rtl="0"/>
            <a:r>
              <a:rPr lang="de-DE">
                <a:solidFill>
                  <a:prstClr val="white"/>
                </a:solidFill>
              </a:rPr>
              <a:t>Apr-19</a:t>
            </a:r>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rtlCol="0"/>
          <a:lstStyle/>
          <a:p>
            <a:pPr rtl="0"/>
            <a:endParaRPr lang="de-AT" dirty="0">
              <a:solidFill>
                <a:prstClr val="black"/>
              </a:solidFill>
            </a:endParaRPr>
          </a:p>
        </p:txBody>
      </p:sp>
      <p:sp>
        <p:nvSpPr>
          <p:cNvPr id="7" name="Slide Number Placeholder 6"/>
          <p:cNvSpPr>
            <a:spLocks noGrp="1"/>
          </p:cNvSpPr>
          <p:nvPr>
            <p:ph type="sldNum" sz="quarter" idx="12"/>
          </p:nvPr>
        </p:nvSpPr>
        <p:spPr/>
        <p:txBody>
          <a:bodyPr rtlCol="0"/>
          <a:lstStyle/>
          <a:p>
            <a:pPr rtl="0"/>
            <a:fld id="{7D34D7BA-8E13-46FE-8871-8877FE7E3568}" type="slidenum">
              <a:rPr lang="de-AT" smtClean="0">
                <a:solidFill>
                  <a:prstClr val="white"/>
                </a:solidFill>
              </a:rPr>
              <a:pPr rtl="0"/>
              <a:t>‹Nr.›</a:t>
            </a:fld>
            <a:endParaRPr lang="de-AT" dirty="0">
              <a:solidFill>
                <a:prstClr val="white"/>
              </a:solidFill>
            </a:endParaRPr>
          </a:p>
        </p:txBody>
      </p:sp>
    </p:spTree>
    <p:extLst>
      <p:ext uri="{BB962C8B-B14F-4D97-AF65-F5344CB8AC3E}">
        <p14:creationId xmlns:p14="http://schemas.microsoft.com/office/powerpoint/2010/main" val="811083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260350"/>
            <a:ext cx="576103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85800" y="1412875"/>
            <a:ext cx="7772400"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029" name="Rectangle 5"/>
          <p:cNvSpPr>
            <a:spLocks noGrp="1" noChangeArrowheads="1"/>
          </p:cNvSpPr>
          <p:nvPr>
            <p:ph type="ftr" sz="quarter" idx="3"/>
          </p:nvPr>
        </p:nvSpPr>
        <p:spPr bwMode="auto">
          <a:xfrm>
            <a:off x="685800" y="6248400"/>
            <a:ext cx="6262688" cy="457200"/>
          </a:xfrm>
          <a:prstGeom prst="rect">
            <a:avLst/>
          </a:prstGeom>
          <a:noFill/>
          <a:ln>
            <a:noFill/>
          </a:ln>
        </p:spPr>
        <p:txBody>
          <a:bodyPr vert="horz" wrap="square" lIns="91440" tIns="45720" rIns="91440" bIns="45720" numCol="1" anchor="t" anchorCtr="0" compatLnSpc="1">
            <a:prstTxWarp prst="textNoShape">
              <a:avLst/>
            </a:prstTxWarp>
          </a:bodyPr>
          <a:lstStyle>
            <a:lvl1pPr algn="l" eaLnBrk="0" hangingPunct="0">
              <a:defRPr sz="1400">
                <a:latin typeface="Roboto" panose="02000000000000000000" pitchFamily="2" charset="0"/>
                <a:ea typeface="Roboto" panose="02000000000000000000" pitchFamily="2" charset="0"/>
                <a:cs typeface="Roboto" panose="02000000000000000000" pitchFamily="2" charset="0"/>
              </a:defRPr>
            </a:lvl1pPr>
          </a:lstStyle>
          <a:p>
            <a:pPr>
              <a:defRPr/>
            </a:pPr>
            <a:endParaRPr lang="de-DE" dirty="0"/>
          </a:p>
          <a:p>
            <a:pPr>
              <a:defRPr/>
            </a:pPr>
            <a:endParaRPr lang="de-DE" dirty="0"/>
          </a:p>
        </p:txBody>
      </p:sp>
      <p:sp>
        <p:nvSpPr>
          <p:cNvPr id="1030" name="Rectangle 6"/>
          <p:cNvSpPr>
            <a:spLocks noGrp="1" noChangeArrowheads="1"/>
          </p:cNvSpPr>
          <p:nvPr>
            <p:ph type="sldNum" sz="quarter" idx="4"/>
          </p:nvPr>
        </p:nvSpPr>
        <p:spPr bwMode="auto">
          <a:xfrm>
            <a:off x="7164388" y="6248400"/>
            <a:ext cx="1293812"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0" hangingPunct="0">
              <a:defRPr sz="1400">
                <a:latin typeface="Roboto" panose="02000000000000000000" pitchFamily="2" charset="0"/>
                <a:ea typeface="Roboto" panose="02000000000000000000" pitchFamily="2" charset="0"/>
                <a:cs typeface="Roboto" panose="02000000000000000000" pitchFamily="2" charset="0"/>
              </a:defRPr>
            </a:lvl1pPr>
          </a:lstStyle>
          <a:p>
            <a:pPr>
              <a:defRPr/>
            </a:pPr>
            <a:fld id="{F364431B-19B5-4D66-8782-58849A1CA6F2}" type="slidenum">
              <a:rPr lang="de-DE" smtClean="0"/>
              <a:pPr>
                <a:defRPr/>
              </a:pPr>
              <a:t>‹Nr.›</a:t>
            </a:fld>
            <a:endParaRPr lang="de-DE" dirty="0"/>
          </a:p>
        </p:txBody>
      </p:sp>
      <p:sp>
        <p:nvSpPr>
          <p:cNvPr id="2" name="Rectangle 7"/>
          <p:cNvSpPr>
            <a:spLocks noChangeArrowheads="1"/>
          </p:cNvSpPr>
          <p:nvPr/>
        </p:nvSpPr>
        <p:spPr bwMode="auto">
          <a:xfrm>
            <a:off x="685800" y="62484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DE" sz="1400">
              <a:solidFill>
                <a:schemeClr val="bg2"/>
              </a:solidFill>
            </a:endParaRPr>
          </a:p>
        </p:txBody>
      </p:sp>
      <p:sp>
        <p:nvSpPr>
          <p:cNvPr id="10" name="Rectangle 9">
            <a:extLst>
              <a:ext uri="{FF2B5EF4-FFF2-40B4-BE49-F238E27FC236}">
                <a16:creationId xmlns:a16="http://schemas.microsoft.com/office/drawing/2014/main" id="{49282DAC-813D-BC47-9BFA-8E65A6FEA8B3}"/>
              </a:ext>
            </a:extLst>
          </p:cNvPr>
          <p:cNvSpPr>
            <a:spLocks noChangeArrowheads="1"/>
          </p:cNvSpPr>
          <p:nvPr userDrawn="1"/>
        </p:nvSpPr>
        <p:spPr bwMode="auto">
          <a:xfrm>
            <a:off x="0" y="260648"/>
            <a:ext cx="762000" cy="864000"/>
          </a:xfrm>
          <a:prstGeom prst="rect">
            <a:avLst/>
          </a:prstGeom>
          <a:solidFill>
            <a:srgbClr val="00AAF5"/>
          </a:solidFill>
          <a:ln>
            <a:noFill/>
          </a:ln>
        </p:spPr>
        <p:txBody>
          <a:bodyPr wrap="none" anchor="ctr"/>
          <a:lstStyle/>
          <a:p>
            <a:pPr algn="ctr" eaLnBrk="0" hangingPunct="0"/>
            <a:endParaRPr lang="de-AT"/>
          </a:p>
        </p:txBody>
      </p:sp>
    </p:spTree>
  </p:cSld>
  <p:clrMap bg1="lt1" tx1="dk1" bg2="lt2" tx2="dk2" accent1="accent1" accent2="accent2" accent3="accent3" accent4="accent4" accent5="accent5" accent6="accent6" hlink="hlink" folHlink="folHlink"/>
  <p:sldLayoutIdLst>
    <p:sldLayoutId id="2147483686" r:id="rId1"/>
    <p:sldLayoutId id="2147483669" r:id="rId2"/>
    <p:sldLayoutId id="2147483670" r:id="rId3"/>
    <p:sldLayoutId id="2147483673" r:id="rId4"/>
    <p:sldLayoutId id="2147483674" r:id="rId5"/>
    <p:sldLayoutId id="2147483687" r:id="rId6"/>
  </p:sldLayoutIdLst>
  <p:hf hdr="0" dt="0"/>
  <p:txStyles>
    <p:titleStyle>
      <a:lvl1pPr algn="l" rtl="0" eaLnBrk="0" fontAlgn="base" hangingPunct="0">
        <a:spcBef>
          <a:spcPct val="0"/>
        </a:spcBef>
        <a:spcAft>
          <a:spcPct val="0"/>
        </a:spcAft>
        <a:defRPr sz="3200">
          <a:solidFill>
            <a:srgbClr val="1F3B5F"/>
          </a:solidFill>
          <a:latin typeface="Roboto" panose="02000000000000000000" pitchFamily="2" charset="0"/>
          <a:ea typeface="Roboto" panose="02000000000000000000" pitchFamily="2" charset="0"/>
          <a:cs typeface="Roboto" panose="02000000000000000000" pitchFamily="2" charset="0"/>
        </a:defRPr>
      </a:lvl1pPr>
      <a:lvl2pPr algn="l" rtl="0" eaLnBrk="0" fontAlgn="base" hangingPunct="0">
        <a:spcBef>
          <a:spcPct val="0"/>
        </a:spcBef>
        <a:spcAft>
          <a:spcPct val="0"/>
        </a:spcAft>
        <a:defRPr sz="3200">
          <a:solidFill>
            <a:schemeClr val="accent1"/>
          </a:solidFill>
          <a:latin typeface="Arial" charset="0"/>
          <a:ea typeface="ＭＳ Ｐゴシック" pitchFamily="34" charset="-128"/>
        </a:defRPr>
      </a:lvl2pPr>
      <a:lvl3pPr algn="l" rtl="0" eaLnBrk="0" fontAlgn="base" hangingPunct="0">
        <a:spcBef>
          <a:spcPct val="0"/>
        </a:spcBef>
        <a:spcAft>
          <a:spcPct val="0"/>
        </a:spcAft>
        <a:defRPr sz="3200">
          <a:solidFill>
            <a:schemeClr val="accent1"/>
          </a:solidFill>
          <a:latin typeface="Arial" charset="0"/>
          <a:ea typeface="ＭＳ Ｐゴシック" pitchFamily="34" charset="-128"/>
        </a:defRPr>
      </a:lvl3pPr>
      <a:lvl4pPr algn="l" rtl="0" eaLnBrk="0" fontAlgn="base" hangingPunct="0">
        <a:spcBef>
          <a:spcPct val="0"/>
        </a:spcBef>
        <a:spcAft>
          <a:spcPct val="0"/>
        </a:spcAft>
        <a:defRPr sz="3200">
          <a:solidFill>
            <a:schemeClr val="accent1"/>
          </a:solidFill>
          <a:latin typeface="Arial" charset="0"/>
          <a:ea typeface="ＭＳ Ｐゴシック" pitchFamily="34" charset="-128"/>
        </a:defRPr>
      </a:lvl4pPr>
      <a:lvl5pPr algn="l" rtl="0" eaLnBrk="0" fontAlgn="base" hangingPunct="0">
        <a:spcBef>
          <a:spcPct val="0"/>
        </a:spcBef>
        <a:spcAft>
          <a:spcPct val="0"/>
        </a:spcAft>
        <a:defRPr sz="3200">
          <a:solidFill>
            <a:schemeClr val="accent1"/>
          </a:solidFill>
          <a:latin typeface="Arial" charset="0"/>
          <a:ea typeface="ＭＳ Ｐゴシック" pitchFamily="34" charset="-128"/>
        </a:defRPr>
      </a:lvl5pPr>
      <a:lvl6pPr marL="457200" algn="l" rtl="0" fontAlgn="base">
        <a:spcBef>
          <a:spcPct val="0"/>
        </a:spcBef>
        <a:spcAft>
          <a:spcPct val="0"/>
        </a:spcAft>
        <a:defRPr sz="3200">
          <a:solidFill>
            <a:schemeClr val="accent1"/>
          </a:solidFill>
          <a:latin typeface="Arial" charset="0"/>
          <a:ea typeface="ＭＳ Ｐゴシック" pitchFamily="34" charset="-128"/>
        </a:defRPr>
      </a:lvl6pPr>
      <a:lvl7pPr marL="914400" algn="l" rtl="0" fontAlgn="base">
        <a:spcBef>
          <a:spcPct val="0"/>
        </a:spcBef>
        <a:spcAft>
          <a:spcPct val="0"/>
        </a:spcAft>
        <a:defRPr sz="3200">
          <a:solidFill>
            <a:schemeClr val="accent1"/>
          </a:solidFill>
          <a:latin typeface="Arial" charset="0"/>
          <a:ea typeface="ＭＳ Ｐゴシック" pitchFamily="34" charset="-128"/>
        </a:defRPr>
      </a:lvl7pPr>
      <a:lvl8pPr marL="1371600" algn="l" rtl="0" fontAlgn="base">
        <a:spcBef>
          <a:spcPct val="0"/>
        </a:spcBef>
        <a:spcAft>
          <a:spcPct val="0"/>
        </a:spcAft>
        <a:defRPr sz="3200">
          <a:solidFill>
            <a:schemeClr val="accent1"/>
          </a:solidFill>
          <a:latin typeface="Arial" charset="0"/>
          <a:ea typeface="ＭＳ Ｐゴシック" pitchFamily="34" charset="-128"/>
        </a:defRPr>
      </a:lvl8pPr>
      <a:lvl9pPr marL="1828800" algn="l" rtl="0" fontAlgn="base">
        <a:spcBef>
          <a:spcPct val="0"/>
        </a:spcBef>
        <a:spcAft>
          <a:spcPct val="0"/>
        </a:spcAft>
        <a:defRPr sz="3200">
          <a:solidFill>
            <a:schemeClr val="accent1"/>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742950" indent="-285750" algn="l" rtl="0" eaLnBrk="0" fontAlgn="base" hangingPunct="0">
        <a:spcBef>
          <a:spcPct val="20000"/>
        </a:spcBef>
        <a:spcAft>
          <a:spcPct val="0"/>
        </a:spcAft>
        <a:buChar char="–"/>
        <a:defRPr sz="28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rtl="0" eaLnBrk="0" fontAlgn="base" hangingPunct="0">
        <a:spcBef>
          <a:spcPct val="20000"/>
        </a:spcBef>
        <a:spcAft>
          <a:spcPct val="0"/>
        </a:spcAft>
        <a:buChar char="•"/>
        <a:defRPr sz="24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rtl="0" eaLnBrk="0" fontAlgn="base" hangingPunct="0">
        <a:spcBef>
          <a:spcPct val="20000"/>
        </a:spcBef>
        <a:spcAft>
          <a:spcPct val="0"/>
        </a:spcAft>
        <a:buChar char="–"/>
        <a:defRPr sz="20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rtl="0" eaLnBrk="0" fontAlgn="base" hangingPunct="0">
        <a:spcBef>
          <a:spcPct val="20000"/>
        </a:spcBef>
        <a:spcAft>
          <a:spcPct val="0"/>
        </a:spcAft>
        <a:buChar char="»"/>
        <a:defRPr sz="20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29.png"/><Relationship Id="rId10" Type="http://schemas.microsoft.com/office/2007/relationships/hdphoto" Target="../media/hdphoto2.wdp"/><Relationship Id="rId4" Type="http://schemas.openxmlformats.org/officeDocument/2006/relationships/image" Target="../media/image28.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B29C065-B9C8-EEE8-7812-3DE122CC8F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14" r="47828" b="26074"/>
          <a:stretch/>
        </p:blipFill>
        <p:spPr>
          <a:xfrm>
            <a:off x="6948264" y="620688"/>
            <a:ext cx="1255395" cy="962025"/>
          </a:xfrm>
          <a:prstGeom prst="rect">
            <a:avLst/>
          </a:prstGeom>
        </p:spPr>
      </p:pic>
      <p:sp>
        <p:nvSpPr>
          <p:cNvPr id="4" name="Abgerundetes Rechteck 3">
            <a:extLst>
              <a:ext uri="{FF2B5EF4-FFF2-40B4-BE49-F238E27FC236}">
                <a16:creationId xmlns:a16="http://schemas.microsoft.com/office/drawing/2014/main" id="{ACC1539F-B740-4B41-0A38-A4B76BC2DD08}"/>
              </a:ext>
            </a:extLst>
          </p:cNvPr>
          <p:cNvSpPr/>
          <p:nvPr/>
        </p:nvSpPr>
        <p:spPr>
          <a:xfrm>
            <a:off x="1259632" y="2132856"/>
            <a:ext cx="7056784" cy="2847493"/>
          </a:xfrm>
          <a:prstGeom prst="roundRect">
            <a:avLst>
              <a:gd name="adj" fmla="val 12659"/>
            </a:avLst>
          </a:prstGeom>
          <a:solidFill>
            <a:srgbClr val="E7E6E6"/>
          </a:solid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latin typeface="Arial" pitchFamily="34" charset="0"/>
                <a:cs typeface="Arial" pitchFamily="34" charset="0"/>
              </a:rPr>
              <a:t>Sustainability in</a:t>
            </a:r>
            <a:br>
              <a:rPr lang="en-GB" sz="3600" b="1" dirty="0">
                <a:solidFill>
                  <a:schemeClr val="tx1"/>
                </a:solidFill>
                <a:latin typeface="Arial" pitchFamily="34" charset="0"/>
                <a:cs typeface="Arial" pitchFamily="34" charset="0"/>
              </a:rPr>
            </a:br>
            <a:r>
              <a:rPr lang="en-GB" sz="3600" b="1" dirty="0">
                <a:solidFill>
                  <a:schemeClr val="tx1"/>
                </a:solidFill>
                <a:latin typeface="Arial" pitchFamily="34" charset="0"/>
                <a:cs typeface="Arial" pitchFamily="34" charset="0"/>
              </a:rPr>
              <a:t>Freight Transport</a:t>
            </a:r>
          </a:p>
        </p:txBody>
      </p:sp>
      <p:pic>
        <p:nvPicPr>
          <p:cNvPr id="5" name="Picture 2" descr="E:\FH\Arbeit\Logos\RERoad.png">
            <a:extLst>
              <a:ext uri="{FF2B5EF4-FFF2-40B4-BE49-F238E27FC236}">
                <a16:creationId xmlns:a16="http://schemas.microsoft.com/office/drawing/2014/main" id="{D5EAF8D4-D3EA-BB72-B923-FC816357053C}"/>
              </a:ext>
            </a:extLst>
          </p:cNvPr>
          <p:cNvPicPr>
            <a:picLocks noChangeAspect="1" noChangeArrowheads="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2809868" y="764704"/>
            <a:ext cx="3956312" cy="1109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733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95536" y="3789040"/>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rtl="0"/>
            <a:r>
              <a:rPr lang="en-gb" sz="2000" b="1"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Characteristics:</a:t>
            </a:r>
          </a:p>
          <a:p>
            <a:pPr marL="722313" indent="-1825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Networked convoys</a:t>
            </a:r>
          </a:p>
          <a:p>
            <a:pPr marL="722313" indent="-1825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Innovative technology</a:t>
            </a:r>
          </a:p>
          <a:p>
            <a:pPr marL="722313" indent="-1825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Around 10 trucks per convoy</a:t>
            </a:r>
          </a:p>
        </p:txBody>
      </p:sp>
      <p:sp>
        <p:nvSpPr>
          <p:cNvPr id="2" name="Titel 1"/>
          <p:cNvSpPr>
            <a:spLocks noGrp="1"/>
          </p:cNvSpPr>
          <p:nvPr>
            <p:ph type="title"/>
          </p:nvPr>
        </p:nvSpPr>
        <p:spPr/>
        <p:txBody>
          <a:bodyPr rtlCol="0"/>
          <a:lstStyle/>
          <a:p>
            <a:pPr lvl="2" algn="l" rtl="0">
              <a:spcBef>
                <a:spcPct val="0"/>
              </a:spcBef>
            </a:pPr>
            <a:r>
              <a:rPr lang="en-gb" sz="3200" b="1" kern="1200" spc="-100" dirty="0">
                <a:solidFill>
                  <a:schemeClr val="tx1">
                    <a:lumMod val="75000"/>
                    <a:lumOff val="25000"/>
                  </a:schemeClr>
                </a:solidFill>
                <a:latin typeface="Roboto" panose="02000000000000000000" pitchFamily="2" charset="0"/>
                <a:ea typeface="Roboto" panose="02000000000000000000" pitchFamily="2" charset="0"/>
                <a:cs typeface="+mj-cs"/>
              </a:rPr>
              <a:t>Future prospects</a:t>
            </a:r>
            <a:br>
              <a:rPr lang="de-AT" sz="3200" b="1" kern="1200" spc="-100" dirty="0">
                <a:solidFill>
                  <a:schemeClr val="tx1">
                    <a:lumMod val="75000"/>
                    <a:lumOff val="25000"/>
                  </a:schemeClr>
                </a:solidFill>
                <a:latin typeface="Roboto" panose="02000000000000000000" pitchFamily="2" charset="0"/>
                <a:ea typeface="Roboto" panose="02000000000000000000" pitchFamily="2" charset="0"/>
                <a:cs typeface="+mj-cs"/>
              </a:rPr>
            </a:br>
            <a:r>
              <a:rPr lang="en-gb" sz="2000" dirty="0">
                <a:solidFill>
                  <a:schemeClr val="tx1">
                    <a:lumMod val="75000"/>
                    <a:lumOff val="25000"/>
                  </a:schemeClr>
                </a:solidFill>
                <a:latin typeface="Roboto" panose="02000000000000000000" pitchFamily="2" charset="0"/>
                <a:ea typeface="Roboto" panose="02000000000000000000" pitchFamily="2" charset="0"/>
              </a:rPr>
              <a:t>Platooning</a:t>
            </a: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16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Focus on the road</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Legal obstacles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Legal situations differ by country</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a:solidFill>
                  <a:schemeClr val="bg1"/>
                </a:solidFill>
                <a:latin typeface="Roboto" panose="02000000000000000000" pitchFamily="2" charset="0"/>
                <a:ea typeface="Roboto" panose="02000000000000000000" pitchFamily="2" charset="0"/>
                <a:cs typeface="Arial" panose="020B0604020202020204" pitchFamily="34" charset="0"/>
              </a:rPr>
              <a:t>Weaknesses</a:t>
            </a:r>
            <a:endParaRPr lang="de-AT"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4098" name="Picture 2" descr="Bildergebnis für platoon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302" y="1401472"/>
            <a:ext cx="3626248" cy="2415852"/>
          </a:xfrm>
          <a:prstGeom prst="roundRect">
            <a:avLst>
              <a:gd name="adj" fmla="val 6691"/>
            </a:avLst>
          </a:prstGeom>
          <a:solidFill>
            <a:srgbClr val="FFFFFF">
              <a:shade val="85000"/>
            </a:srgbClr>
          </a:solidFill>
          <a:ln>
            <a:noFill/>
          </a:ln>
          <a:effectLst/>
        </p:spPr>
      </p:pic>
      <p:sp>
        <p:nvSpPr>
          <p:cNvPr id="9" name="TextBox 8"/>
          <p:cNvSpPr txBox="1"/>
          <p:nvPr/>
        </p:nvSpPr>
        <p:spPr>
          <a:xfrm>
            <a:off x="102940" y="6327085"/>
            <a:ext cx="5400600" cy="230832"/>
          </a:xfrm>
          <a:prstGeom prst="rect">
            <a:avLst/>
          </a:prstGeom>
          <a:noFill/>
        </p:spPr>
        <p:txBody>
          <a:bodyPr wrap="square" rtlCol="0">
            <a:spAutoFit/>
          </a:bodyPr>
          <a:lstStyle/>
          <a:p>
            <a:pPr rtl="0"/>
            <a:r>
              <a:rPr lang="en-gb" sz="900" dirty="0">
                <a:latin typeface="Roboto" panose="02000000000000000000" pitchFamily="2" charset="0"/>
                <a:ea typeface="Roboto" panose="02000000000000000000" pitchFamily="2" charset="0"/>
              </a:rPr>
              <a:t>Source: RSGB Limited (2014) online</a:t>
            </a:r>
            <a:endParaRPr lang="de-DE" sz="900" dirty="0">
              <a:latin typeface="Roboto" panose="02000000000000000000" pitchFamily="2" charset="0"/>
              <a:ea typeface="Roboto" panose="02000000000000000000" pitchFamily="2" charset="0"/>
            </a:endParaRPr>
          </a:p>
        </p:txBody>
      </p:sp>
      <p:sp>
        <p:nvSpPr>
          <p:cNvPr id="3" name="Abgerundetes Rechteck 8">
            <a:extLst>
              <a:ext uri="{FF2B5EF4-FFF2-40B4-BE49-F238E27FC236}">
                <a16:creationId xmlns:a16="http://schemas.microsoft.com/office/drawing/2014/main" id="{8BF20CD3-B64C-DBA1-9B31-7AB6896594C5}"/>
              </a:ext>
            </a:extLst>
          </p:cNvPr>
          <p:cNvSpPr/>
          <p:nvPr/>
        </p:nvSpPr>
        <p:spPr>
          <a:xfrm>
            <a:off x="5275873" y="1842571"/>
            <a:ext cx="3168352" cy="1658437"/>
          </a:xfrm>
          <a:prstGeom prst="roundRect">
            <a:avLst>
              <a:gd name="adj" fmla="val 1022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US" sz="2000" dirty="0">
                <a:solidFill>
                  <a:schemeClr val="tx1">
                    <a:lumMod val="75000"/>
                    <a:lumOff val="25000"/>
                  </a:schemeClr>
                </a:solidFill>
              </a:rPr>
              <a:t>Better transport flow</a:t>
            </a:r>
          </a:p>
          <a:p>
            <a:pPr marL="285750" indent="-195263" rtl="0">
              <a:buFont typeface="Wingdings" panose="05000000000000000000" pitchFamily="2" charset="2"/>
              <a:buChar char="§"/>
            </a:pPr>
            <a:r>
              <a:rPr lang="en-US" sz="2000" dirty="0">
                <a:solidFill>
                  <a:schemeClr val="tx1">
                    <a:lumMod val="75000"/>
                    <a:lumOff val="25000"/>
                  </a:schemeClr>
                </a:solidFill>
              </a:rPr>
              <a:t>Increased efficiency</a:t>
            </a:r>
          </a:p>
          <a:p>
            <a:pPr marL="285750" indent="-195263" rtl="0">
              <a:buFont typeface="Wingdings" panose="05000000000000000000" pitchFamily="2" charset="2"/>
              <a:buChar char="§"/>
            </a:pPr>
            <a:r>
              <a:rPr lang="en-US" sz="2000" dirty="0">
                <a:solidFill>
                  <a:schemeClr val="tx1">
                    <a:lumMod val="75000"/>
                    <a:lumOff val="25000"/>
                  </a:schemeClr>
                </a:solidFill>
              </a:rPr>
              <a:t>Environmentally friendly</a:t>
            </a:r>
          </a:p>
        </p:txBody>
      </p:sp>
      <p:sp>
        <p:nvSpPr>
          <p:cNvPr id="4" name="Abgerundetes Rechteck 9">
            <a:extLst>
              <a:ext uri="{FF2B5EF4-FFF2-40B4-BE49-F238E27FC236}">
                <a16:creationId xmlns:a16="http://schemas.microsoft.com/office/drawing/2014/main" id="{667CCA42-762B-4D67-4BD5-00F7C0739FF9}"/>
              </a:ext>
            </a:extLst>
          </p:cNvPr>
          <p:cNvSpPr/>
          <p:nvPr/>
        </p:nvSpPr>
        <p:spPr>
          <a:xfrm>
            <a:off x="5755324" y="1518310"/>
            <a:ext cx="1905064" cy="576064"/>
          </a:xfrm>
          <a:prstGeom prst="roundRect">
            <a:avLst>
              <a:gd name="adj" fmla="val 102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87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bgerundetes Rechteck 8"/>
          <p:cNvSpPr/>
          <p:nvPr/>
        </p:nvSpPr>
        <p:spPr>
          <a:xfrm>
            <a:off x="5364088" y="3096996"/>
            <a:ext cx="3600400" cy="249224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16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fixed cost component</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Terminal-to-Terminal transport</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Relatively limited flexibility</a:t>
            </a:r>
          </a:p>
        </p:txBody>
      </p:sp>
      <p:sp>
        <p:nvSpPr>
          <p:cNvPr id="10" name="Abgerundetes Rechteck 9"/>
          <p:cNvSpPr/>
          <p:nvPr/>
        </p:nvSpPr>
        <p:spPr>
          <a:xfrm>
            <a:off x="6211756" y="280896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a:solidFill>
                  <a:schemeClr val="bg1"/>
                </a:solidFill>
                <a:latin typeface="Roboto" panose="02000000000000000000" pitchFamily="2" charset="0"/>
                <a:ea typeface="Roboto" panose="02000000000000000000" pitchFamily="2" charset="0"/>
                <a:cs typeface="Arial" panose="020B0604020202020204" pitchFamily="34" charset="0"/>
              </a:rPr>
              <a:t>Weaknesses</a:t>
            </a:r>
            <a:endParaRPr lang="de-AT" b="1"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3" name="Abgerundetes Rechteck 8">
            <a:extLst>
              <a:ext uri="{FF2B5EF4-FFF2-40B4-BE49-F238E27FC236}">
                <a16:creationId xmlns:a16="http://schemas.microsoft.com/office/drawing/2014/main" id="{D2E33868-1E89-EA73-C9E8-DFA353D13C57}"/>
              </a:ext>
            </a:extLst>
          </p:cNvPr>
          <p:cNvSpPr/>
          <p:nvPr/>
        </p:nvSpPr>
        <p:spPr>
          <a:xfrm>
            <a:off x="325748" y="1853332"/>
            <a:ext cx="3168352" cy="3316874"/>
          </a:xfrm>
          <a:prstGeom prst="roundRect">
            <a:avLst>
              <a:gd name="adj" fmla="val 1022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capacity</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security and reliability</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Speed of transport</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Low cost per unit</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Well suited to automation</a:t>
            </a:r>
          </a:p>
        </p:txBody>
      </p:sp>
      <p:sp>
        <p:nvSpPr>
          <p:cNvPr id="4" name="Abgerundetes Rechteck 9">
            <a:extLst>
              <a:ext uri="{FF2B5EF4-FFF2-40B4-BE49-F238E27FC236}">
                <a16:creationId xmlns:a16="http://schemas.microsoft.com/office/drawing/2014/main" id="{1737EC55-E94F-CC03-2EAC-15B8C3AA32C7}"/>
              </a:ext>
            </a:extLst>
          </p:cNvPr>
          <p:cNvSpPr/>
          <p:nvPr/>
        </p:nvSpPr>
        <p:spPr>
          <a:xfrm>
            <a:off x="957392" y="1590402"/>
            <a:ext cx="1905064" cy="576064"/>
          </a:xfrm>
          <a:prstGeom prst="roundRect">
            <a:avLst>
              <a:gd name="adj" fmla="val 102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pic>
        <p:nvPicPr>
          <p:cNvPr id="11" name="Grafik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91960" y="1853332"/>
            <a:ext cx="3160080" cy="1738043"/>
          </a:xfrm>
          <a:prstGeom prst="rect">
            <a:avLst/>
          </a:prstGeom>
        </p:spPr>
      </p:pic>
      <p:sp>
        <p:nvSpPr>
          <p:cNvPr id="12" name="Titel 1">
            <a:extLst>
              <a:ext uri="{FF2B5EF4-FFF2-40B4-BE49-F238E27FC236}">
                <a16:creationId xmlns:a16="http://schemas.microsoft.com/office/drawing/2014/main" id="{F0BEA4EA-7FE5-8E7E-0D16-787A6791226F}"/>
              </a:ext>
            </a:extLst>
          </p:cNvPr>
          <p:cNvSpPr>
            <a:spLocks noGrp="1"/>
          </p:cNvSpPr>
          <p:nvPr>
            <p:ph type="title"/>
          </p:nvPr>
        </p:nvSpPr>
        <p:spPr>
          <a:xfrm>
            <a:off x="827584" y="232744"/>
            <a:ext cx="7931224" cy="990600"/>
          </a:xfrm>
        </p:spPr>
        <p:txBody>
          <a:bodyPr rtlCol="0">
            <a:noAutofit/>
          </a:bodyPr>
          <a:lstStyle/>
          <a:p>
            <a:pPr rtl="0"/>
            <a:r>
              <a:rPr lang="en-gb" b="1" dirty="0"/>
              <a:t>Strengths and weaknesses of </a:t>
            </a:r>
            <a:br>
              <a:rPr lang="en-gb" b="1" dirty="0"/>
            </a:br>
            <a:r>
              <a:rPr lang="en-gb" b="1" dirty="0"/>
              <a:t>rail transport</a:t>
            </a:r>
          </a:p>
        </p:txBody>
      </p:sp>
    </p:spTree>
    <p:extLst>
      <p:ext uri="{BB962C8B-B14F-4D97-AF65-F5344CB8AC3E}">
        <p14:creationId xmlns:p14="http://schemas.microsoft.com/office/powerpoint/2010/main" val="3675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n-gb" sz="3200" b="1" dirty="0"/>
              <a:t>Future prospects</a:t>
            </a:r>
            <a:endParaRPr lang="de-DE" sz="3200" dirty="0"/>
          </a:p>
        </p:txBody>
      </p:sp>
      <p:sp>
        <p:nvSpPr>
          <p:cNvPr id="3" name="Content Placeholder 2"/>
          <p:cNvSpPr>
            <a:spLocks noGrp="1"/>
          </p:cNvSpPr>
          <p:nvPr>
            <p:ph idx="1"/>
          </p:nvPr>
        </p:nvSpPr>
        <p:spPr>
          <a:xfrm>
            <a:off x="457200" y="1821160"/>
            <a:ext cx="8229600" cy="4776192"/>
          </a:xfrm>
        </p:spPr>
        <p:txBody>
          <a:bodyPr rtlCol="0">
            <a:normAutofit/>
          </a:bodyPr>
          <a:lstStyle/>
          <a:p>
            <a:pPr rtl="0"/>
            <a:r>
              <a:rPr lang="en-gb" sz="2400" dirty="0"/>
              <a:t>Developing new:</a:t>
            </a:r>
          </a:p>
          <a:p>
            <a:pPr lvl="1" rtl="0"/>
            <a:r>
              <a:rPr lang="en-gb" sz="2000" dirty="0"/>
              <a:t>Traction units</a:t>
            </a:r>
          </a:p>
          <a:p>
            <a:pPr lvl="1" rtl="0"/>
            <a:r>
              <a:rPr lang="en-gb" sz="2000" dirty="0"/>
              <a:t>Locomotives</a:t>
            </a:r>
          </a:p>
          <a:p>
            <a:pPr lvl="1" rtl="0"/>
            <a:r>
              <a:rPr lang="en-gb" sz="2000" dirty="0"/>
              <a:t>Goods wagons</a:t>
            </a:r>
          </a:p>
          <a:p>
            <a:pPr rtl="0"/>
            <a:endParaRPr lang="de-DE" sz="2000" dirty="0"/>
          </a:p>
          <a:p>
            <a:pPr rtl="0"/>
            <a:r>
              <a:rPr lang="en-gb" sz="2400" dirty="0"/>
              <a:t>The following aims are pursued:</a:t>
            </a:r>
          </a:p>
          <a:p>
            <a:pPr lvl="1" rtl="0"/>
            <a:r>
              <a:rPr lang="en-gb" sz="2000" dirty="0"/>
              <a:t>Increasing profitability</a:t>
            </a:r>
          </a:p>
          <a:p>
            <a:pPr lvl="1" rtl="0"/>
            <a:r>
              <a:rPr lang="en-gb" sz="2000" dirty="0"/>
              <a:t>Environmentally-friendly railway goods transport</a:t>
            </a:r>
          </a:p>
          <a:p>
            <a:pPr lvl="1" rtl="0"/>
            <a:r>
              <a:rPr lang="en-gb" sz="2000" dirty="0"/>
              <a:t>Reduce noise pollution</a:t>
            </a:r>
          </a:p>
          <a:p>
            <a:pPr lvl="1" rtl="0"/>
            <a:r>
              <a:rPr lang="en-gb" sz="2000" dirty="0"/>
              <a:t>Increase production</a:t>
            </a:r>
          </a:p>
          <a:p>
            <a:pPr lvl="1" rtl="0"/>
            <a:r>
              <a:rPr lang="en-gb" sz="2000" dirty="0"/>
              <a:t>Reduce transport time</a:t>
            </a:r>
          </a:p>
        </p:txBody>
      </p:sp>
      <p:sp>
        <p:nvSpPr>
          <p:cNvPr id="4" name="Date Placeholder 3"/>
          <p:cNvSpPr>
            <a:spLocks noGrp="1"/>
          </p:cNvSpPr>
          <p:nvPr>
            <p:ph type="dt" sz="half" idx="10"/>
          </p:nvPr>
        </p:nvSpPr>
        <p:spPr/>
        <p:txBody>
          <a:bodyPr rtlCol="0"/>
          <a:lstStyle/>
          <a:p>
            <a:pPr rtl="0"/>
            <a:r>
              <a:rPr lang="de-DE">
                <a:solidFill>
                  <a:prstClr val="white"/>
                </a:solidFill>
              </a:rPr>
              <a:t>19-Apr</a:t>
            </a:r>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rtl="0">
              <a:defRPr lang="en-gb"/>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D34D7BA-8E13-46FE-8871-8877FE7E3568}" type="slidenum">
              <a:rPr lang="de-AT" smtClean="0">
                <a:solidFill>
                  <a:prstClr val="white"/>
                </a:solidFill>
              </a:rPr>
              <a:pPr rtl="0"/>
              <a:t>12</a:t>
            </a:fld>
            <a:endParaRPr lang="de-AT" dirty="0">
              <a:solidFill>
                <a:prstClr val="white"/>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81888" y="1821160"/>
            <a:ext cx="5171766" cy="1721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67944" y="2647894"/>
            <a:ext cx="4251677" cy="584775"/>
          </a:xfrm>
          <a:prstGeom prst="rect">
            <a:avLst/>
          </a:prstGeom>
          <a:noFill/>
          <a:effectLst>
            <a:innerShdw blurRad="63500" dist="50800" dir="18900000">
              <a:prstClr val="black">
                <a:alpha val="50000"/>
              </a:prstClr>
            </a:innerShdw>
          </a:effectLst>
        </p:spPr>
        <p:txBody>
          <a:bodyPr wrap="none" rtlCol="0">
            <a:spAutoFit/>
          </a:bodyPr>
          <a:lstStyle/>
          <a:p>
            <a:pPr rtl="0"/>
            <a:r>
              <a:rPr lang="en-gb" sz="3200" b="1" dirty="0">
                <a:solidFill>
                  <a:schemeClr val="bg1"/>
                </a:solidFill>
                <a:effectLst>
                  <a:outerShdw blurRad="38100" dist="38100" dir="2700000" algn="tl">
                    <a:srgbClr val="000000">
                      <a:alpha val="43137"/>
                    </a:srgbClr>
                  </a:outerShdw>
                </a:effectLst>
              </a:rPr>
              <a:t>We drive into the future</a:t>
            </a:r>
            <a:endParaRPr lang="ru-RU"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0530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0"/>
          <a:lstStyle/>
          <a:p>
            <a:pPr rtl="0"/>
            <a:r>
              <a:rPr lang="de-DE">
                <a:solidFill>
                  <a:prstClr val="white"/>
                </a:solidFill>
              </a:rPr>
              <a:t>19-Apr</a:t>
            </a:r>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rtl="0">
              <a:defRPr lang="en-gb"/>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D34D7BA-8E13-46FE-8871-8877FE7E3568}" type="slidenum">
              <a:rPr lang="de-AT" smtClean="0">
                <a:solidFill>
                  <a:prstClr val="white"/>
                </a:solidFill>
              </a:rPr>
              <a:pPr rtl="0"/>
              <a:t>13</a:t>
            </a:fld>
            <a:endParaRPr lang="de-AT" dirty="0">
              <a:solidFill>
                <a:prstClr val="white"/>
              </a:solidFill>
            </a:endParaRPr>
          </a:p>
        </p:txBody>
      </p:sp>
      <p:sp>
        <p:nvSpPr>
          <p:cNvPr id="8" name="Abgerundetes Rechteck 6"/>
          <p:cNvSpPr/>
          <p:nvPr/>
        </p:nvSpPr>
        <p:spPr>
          <a:xfrm>
            <a:off x="1142769" y="1714104"/>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5364088" y="2649256"/>
            <a:ext cx="3600400" cy="2651952"/>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1600" dirty="0">
              <a:solidFill>
                <a:schemeClr val="tx1">
                  <a:lumMod val="75000"/>
                  <a:lumOff val="25000"/>
                </a:schemeClr>
              </a:solidFill>
              <a:latin typeface="Arial" panose="020B0604020202020204" pitchFamily="34"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Changeable water conditions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Low speed of transport</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Low network density</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Terminal-to-Terminal transport</a:t>
            </a:r>
          </a:p>
        </p:txBody>
      </p:sp>
      <p:sp>
        <p:nvSpPr>
          <p:cNvPr id="10" name="Abgerundetes Rechteck 9"/>
          <p:cNvSpPr/>
          <p:nvPr/>
        </p:nvSpPr>
        <p:spPr>
          <a:xfrm>
            <a:off x="6211756" y="2314683"/>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sp>
        <p:nvSpPr>
          <p:cNvPr id="11" name="Abgerundetes Rechteck 8">
            <a:extLst>
              <a:ext uri="{FF2B5EF4-FFF2-40B4-BE49-F238E27FC236}">
                <a16:creationId xmlns:a16="http://schemas.microsoft.com/office/drawing/2014/main" id="{04A4EE64-35D8-6DB8-9FDF-C46934529564}"/>
              </a:ext>
            </a:extLst>
          </p:cNvPr>
          <p:cNvSpPr/>
          <p:nvPr/>
        </p:nvSpPr>
        <p:spPr>
          <a:xfrm>
            <a:off x="325748" y="1853332"/>
            <a:ext cx="3168352" cy="3316874"/>
          </a:xfrm>
          <a:prstGeom prst="roundRect">
            <a:avLst>
              <a:gd name="adj" fmla="val 1022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capacity</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No prohibitions on transport times</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security </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Affordable transport costs</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Environmentally-friendly</a:t>
            </a:r>
          </a:p>
        </p:txBody>
      </p:sp>
      <p:sp>
        <p:nvSpPr>
          <p:cNvPr id="12" name="Abgerundetes Rechteck 9">
            <a:extLst>
              <a:ext uri="{FF2B5EF4-FFF2-40B4-BE49-F238E27FC236}">
                <a16:creationId xmlns:a16="http://schemas.microsoft.com/office/drawing/2014/main" id="{C78A3F01-3204-1C01-7838-7C469871E504}"/>
              </a:ext>
            </a:extLst>
          </p:cNvPr>
          <p:cNvSpPr/>
          <p:nvPr/>
        </p:nvSpPr>
        <p:spPr>
          <a:xfrm>
            <a:off x="957392" y="1590402"/>
            <a:ext cx="1905064" cy="576064"/>
          </a:xfrm>
          <a:prstGeom prst="roundRect">
            <a:avLst>
              <a:gd name="adj" fmla="val 102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3" name="Titel 1">
            <a:extLst>
              <a:ext uri="{FF2B5EF4-FFF2-40B4-BE49-F238E27FC236}">
                <a16:creationId xmlns:a16="http://schemas.microsoft.com/office/drawing/2014/main" id="{976F079B-5646-F6F9-3252-DA0A6384FE26}"/>
              </a:ext>
            </a:extLst>
          </p:cNvPr>
          <p:cNvSpPr>
            <a:spLocks noGrp="1"/>
          </p:cNvSpPr>
          <p:nvPr>
            <p:ph type="title"/>
          </p:nvPr>
        </p:nvSpPr>
        <p:spPr>
          <a:xfrm>
            <a:off x="827584" y="232744"/>
            <a:ext cx="7931224" cy="990600"/>
          </a:xfrm>
        </p:spPr>
        <p:txBody>
          <a:bodyPr rtlCol="0">
            <a:noAutofit/>
          </a:bodyPr>
          <a:lstStyle/>
          <a:p>
            <a:pPr rtl="0"/>
            <a:r>
              <a:rPr lang="en-gb" b="1" dirty="0"/>
              <a:t>Strengths and weaknesses of </a:t>
            </a:r>
            <a:br>
              <a:rPr lang="en-gb" b="1" dirty="0"/>
            </a:br>
            <a:r>
              <a:rPr lang="en-gb" b="1" dirty="0"/>
              <a:t>waterway transport</a:t>
            </a:r>
          </a:p>
        </p:txBody>
      </p:sp>
      <p:pic>
        <p:nvPicPr>
          <p:cNvPr id="6"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2957977" y="3624820"/>
            <a:ext cx="2651982" cy="1676388"/>
          </a:xfrm>
          <a:prstGeom prst="rect">
            <a:avLst/>
          </a:prstGeom>
        </p:spPr>
      </p:pic>
    </p:spTree>
    <p:extLst>
      <p:ext uri="{BB962C8B-B14F-4D97-AF65-F5344CB8AC3E}">
        <p14:creationId xmlns:p14="http://schemas.microsoft.com/office/powerpoint/2010/main" val="27780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rtlCol="0"/>
          <a:lstStyle/>
          <a:p>
            <a:pPr rtl="0"/>
            <a:r>
              <a:rPr lang="de-DE">
                <a:solidFill>
                  <a:prstClr val="white"/>
                </a:solidFill>
              </a:rPr>
              <a:t>19-Apr</a:t>
            </a:r>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rtl="0">
              <a:defRPr lang="en-gb"/>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D34D7BA-8E13-46FE-8871-8877FE7E3568}" type="slidenum">
              <a:rPr lang="de-AT" smtClean="0">
                <a:solidFill>
                  <a:prstClr val="white"/>
                </a:solidFill>
              </a:rPr>
              <a:pPr rtl="0"/>
              <a:t>14</a:t>
            </a:fld>
            <a:endParaRPr lang="de-AT" dirty="0">
              <a:solidFill>
                <a:prstClr val="white"/>
              </a:solidFill>
            </a:endParaRPr>
          </a:p>
        </p:txBody>
      </p:sp>
      <p:sp>
        <p:nvSpPr>
          <p:cNvPr id="8" name="Abgerundetes Rechteck 6"/>
          <p:cNvSpPr/>
          <p:nvPr/>
        </p:nvSpPr>
        <p:spPr>
          <a:xfrm>
            <a:off x="1142769" y="1714104"/>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9" name="Abgerundetes Rechteck 8"/>
          <p:cNvSpPr/>
          <p:nvPr/>
        </p:nvSpPr>
        <p:spPr>
          <a:xfrm>
            <a:off x="5364088" y="2649256"/>
            <a:ext cx="3600400" cy="3804080"/>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1600" dirty="0">
              <a:solidFill>
                <a:schemeClr val="tx1">
                  <a:lumMod val="75000"/>
                  <a:lumOff val="25000"/>
                </a:schemeClr>
              </a:solidFill>
              <a:latin typeface="Arial" panose="020B0604020202020204" pitchFamily="34"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V</a:t>
            </a: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ery high costs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Limited transport capacity</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Low network density</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Terminal-to-Terminal transport</a:t>
            </a:r>
            <a:endPar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environmental impact due to CO2 emissions</a:t>
            </a:r>
            <a:endPar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90487" rtl="0"/>
            <a:endPar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10" name="Abgerundetes Rechteck 9"/>
          <p:cNvSpPr/>
          <p:nvPr/>
        </p:nvSpPr>
        <p:spPr>
          <a:xfrm>
            <a:off x="6211756" y="2314683"/>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sp>
        <p:nvSpPr>
          <p:cNvPr id="11" name="Abgerundetes Rechteck 8">
            <a:extLst>
              <a:ext uri="{FF2B5EF4-FFF2-40B4-BE49-F238E27FC236}">
                <a16:creationId xmlns:a16="http://schemas.microsoft.com/office/drawing/2014/main" id="{04A4EE64-35D8-6DB8-9FDF-C46934529564}"/>
              </a:ext>
            </a:extLst>
          </p:cNvPr>
          <p:cNvSpPr/>
          <p:nvPr/>
        </p:nvSpPr>
        <p:spPr>
          <a:xfrm>
            <a:off x="325748" y="1853332"/>
            <a:ext cx="3168352" cy="3316874"/>
          </a:xfrm>
          <a:prstGeom prst="roundRect">
            <a:avLst>
              <a:gd name="adj" fmla="val 1022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Very fast mode of transport (from terminal to terminal)</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Relatively low frequency of accidents</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reliability</a:t>
            </a:r>
          </a:p>
        </p:txBody>
      </p:sp>
      <p:sp>
        <p:nvSpPr>
          <p:cNvPr id="12" name="Abgerundetes Rechteck 9">
            <a:extLst>
              <a:ext uri="{FF2B5EF4-FFF2-40B4-BE49-F238E27FC236}">
                <a16:creationId xmlns:a16="http://schemas.microsoft.com/office/drawing/2014/main" id="{C78A3F01-3204-1C01-7838-7C469871E504}"/>
              </a:ext>
            </a:extLst>
          </p:cNvPr>
          <p:cNvSpPr/>
          <p:nvPr/>
        </p:nvSpPr>
        <p:spPr>
          <a:xfrm>
            <a:off x="957392" y="1590402"/>
            <a:ext cx="1905064" cy="576064"/>
          </a:xfrm>
          <a:prstGeom prst="roundRect">
            <a:avLst>
              <a:gd name="adj" fmla="val 102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3" name="Titel 1">
            <a:extLst>
              <a:ext uri="{FF2B5EF4-FFF2-40B4-BE49-F238E27FC236}">
                <a16:creationId xmlns:a16="http://schemas.microsoft.com/office/drawing/2014/main" id="{976F079B-5646-F6F9-3252-DA0A6384FE26}"/>
              </a:ext>
            </a:extLst>
          </p:cNvPr>
          <p:cNvSpPr>
            <a:spLocks noGrp="1"/>
          </p:cNvSpPr>
          <p:nvPr>
            <p:ph type="title"/>
          </p:nvPr>
        </p:nvSpPr>
        <p:spPr>
          <a:xfrm>
            <a:off x="827584" y="232744"/>
            <a:ext cx="7931224" cy="990600"/>
          </a:xfrm>
        </p:spPr>
        <p:txBody>
          <a:bodyPr rtlCol="0">
            <a:noAutofit/>
          </a:bodyPr>
          <a:lstStyle/>
          <a:p>
            <a:pPr rtl="0"/>
            <a:r>
              <a:rPr lang="en-gb" b="1" dirty="0"/>
              <a:t>Strengths and weaknesses of </a:t>
            </a:r>
            <a:br>
              <a:rPr lang="en-gb" b="1" dirty="0"/>
            </a:br>
            <a:r>
              <a:rPr lang="en-gb" b="1" dirty="0"/>
              <a:t>air transport</a:t>
            </a:r>
          </a:p>
        </p:txBody>
      </p:sp>
      <p:pic>
        <p:nvPicPr>
          <p:cNvPr id="3" name="Grafik 2" descr="Ein Bild, das Text, Waffe, Messer, ClipArt enthält.&#10;&#10;Automatisch generierte Beschreibung">
            <a:extLst>
              <a:ext uri="{FF2B5EF4-FFF2-40B4-BE49-F238E27FC236}">
                <a16:creationId xmlns:a16="http://schemas.microsoft.com/office/drawing/2014/main" id="{7D9890C2-4C42-76F8-87C6-D14FDBC807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34" y="3592378"/>
            <a:ext cx="3109012" cy="1632231"/>
          </a:xfrm>
          <a:prstGeom prst="rect">
            <a:avLst/>
          </a:prstGeom>
        </p:spPr>
      </p:pic>
    </p:spTree>
    <p:extLst>
      <p:ext uri="{BB962C8B-B14F-4D97-AF65-F5344CB8AC3E}">
        <p14:creationId xmlns:p14="http://schemas.microsoft.com/office/powerpoint/2010/main" val="328090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ight Arrow 8"/>
          <p:cNvSpPr/>
          <p:nvPr/>
        </p:nvSpPr>
        <p:spPr>
          <a:xfrm>
            <a:off x="1115616" y="2060848"/>
            <a:ext cx="6408712" cy="3744416"/>
          </a:xfrm>
          <a:prstGeom prst="rightArrow">
            <a:avLst/>
          </a:prstGeom>
          <a:solidFill>
            <a:srgbClr val="CCECFF">
              <a:alpha val="67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a:endParaRPr lang="de-DE"/>
          </a:p>
        </p:txBody>
      </p:sp>
      <p:sp>
        <p:nvSpPr>
          <p:cNvPr id="7" name="TextBox 6"/>
          <p:cNvSpPr txBox="1"/>
          <p:nvPr/>
        </p:nvSpPr>
        <p:spPr>
          <a:xfrm>
            <a:off x="3851920" y="1615440"/>
            <a:ext cx="5184576" cy="5078313"/>
          </a:xfrm>
          <a:prstGeom prst="rect">
            <a:avLst/>
          </a:prstGeom>
          <a:noFill/>
        </p:spPr>
        <p:txBody>
          <a:bodyPr wrap="square" rtlCol="0">
            <a:spAutoFit/>
          </a:bodyPr>
          <a:lstStyle/>
          <a:p>
            <a:pPr rtl="0">
              <a:buClr>
                <a:srgbClr val="FDBB5E"/>
              </a:buClr>
            </a:pPr>
            <a:r>
              <a:rPr lang="en-gb" b="1" dirty="0">
                <a:solidFill>
                  <a:schemeClr val="tx1">
                    <a:lumMod val="75000"/>
                    <a:lumOff val="25000"/>
                  </a:schemeClr>
                </a:solidFill>
                <a:latin typeface="Roboto" panose="02000000000000000000" pitchFamily="2" charset="0"/>
                <a:ea typeface="Roboto" panose="02000000000000000000" pitchFamily="2" charset="0"/>
              </a:rPr>
              <a:t>Future prospects - opportunities</a:t>
            </a:r>
          </a:p>
          <a:p>
            <a:pPr marL="285750" indent="-285750" rtl="0">
              <a:buClr>
                <a:srgbClr val="FDBB5E"/>
              </a:buClr>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Increasing need for environmentally-</a:t>
            </a:r>
            <a:br>
              <a:rPr lang="en-gb" sz="2000" dirty="0">
                <a:solidFill>
                  <a:schemeClr val="tx1">
                    <a:lumMod val="75000"/>
                    <a:lumOff val="25000"/>
                  </a:schemeClr>
                </a:solidFill>
                <a:latin typeface="Roboto" panose="02000000000000000000" pitchFamily="2" charset="0"/>
                <a:ea typeface="Roboto" panose="02000000000000000000" pitchFamily="2" charset="0"/>
              </a:rPr>
            </a:br>
            <a:r>
              <a:rPr lang="en-gb" sz="2000" dirty="0">
                <a:solidFill>
                  <a:schemeClr val="tx1">
                    <a:lumMod val="75000"/>
                    <a:lumOff val="25000"/>
                  </a:schemeClr>
                </a:solidFill>
                <a:latin typeface="Roboto" panose="02000000000000000000" pitchFamily="2" charset="0"/>
                <a:ea typeface="Roboto" panose="02000000000000000000" pitchFamily="2" charset="0"/>
              </a:rPr>
              <a:t>friendly transport options</a:t>
            </a:r>
          </a:p>
          <a:p>
            <a:pPr marL="285750" indent="-285750" rtl="0">
              <a:buClr>
                <a:srgbClr val="FDBB5E"/>
              </a:buClr>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Waterways only utilised around 10-20%</a:t>
            </a:r>
          </a:p>
          <a:p>
            <a:pPr rtl="0">
              <a:buClr>
                <a:srgbClr val="FDBB5E"/>
              </a:buCl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342900" indent="-34290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sym typeface="Wingdings" panose="05000000000000000000" pitchFamily="2" charset="2"/>
              </a:rPr>
              <a:t>Cooperation between road, rail and waterway transport</a:t>
            </a:r>
          </a:p>
          <a:p>
            <a:pPr marL="342900" indent="-342900" rtl="0">
              <a:buClr>
                <a:srgbClr val="FDBB5E"/>
              </a:buClr>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342900" indent="-34290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sym typeface="Wingdings" panose="05000000000000000000" pitchFamily="2" charset="2"/>
              </a:rPr>
              <a:t>EU traffic relocation objective: transition 30% of all transport more than 300 km to railways and waterways by 2030 (50% by 2050)</a:t>
            </a:r>
          </a:p>
          <a:p>
            <a:pPr marL="342900" indent="-342900" rtl="0">
              <a:buClr>
                <a:srgbClr val="FDBB5E"/>
              </a:buClr>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sym typeface="Wingdings" panose="05000000000000000000" pitchFamily="2" charset="2"/>
            </a:endParaRPr>
          </a:p>
          <a:p>
            <a:pPr rtl="0"/>
            <a:endParaRPr lang="de-DE" sz="2000" dirty="0">
              <a:solidFill>
                <a:schemeClr val="tx1">
                  <a:lumMod val="75000"/>
                  <a:lumOff val="25000"/>
                </a:schemeClr>
              </a:solidFill>
              <a:latin typeface="Roboto" panose="02000000000000000000" pitchFamily="2" charset="0"/>
              <a:ea typeface="Roboto" panose="02000000000000000000" pitchFamily="2" charset="0"/>
            </a:endParaRPr>
          </a:p>
        </p:txBody>
      </p:sp>
      <p:sp>
        <p:nvSpPr>
          <p:cNvPr id="4" name="Date Placeholder 3"/>
          <p:cNvSpPr>
            <a:spLocks noGrp="1"/>
          </p:cNvSpPr>
          <p:nvPr>
            <p:ph type="dt" sz="half" idx="10"/>
          </p:nvPr>
        </p:nvSpPr>
        <p:spPr/>
        <p:txBody>
          <a:bodyPr rtlCol="0"/>
          <a:lstStyle/>
          <a:p>
            <a:pPr rtl="0"/>
            <a:r>
              <a:rPr lang="de-DE">
                <a:solidFill>
                  <a:prstClr val="white"/>
                </a:solidFill>
              </a:rPr>
              <a:t>19-Apr</a:t>
            </a:r>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rtl="0">
              <a:defRPr lang="en-gb"/>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D34D7BA-8E13-46FE-8871-8877FE7E3568}" type="slidenum">
              <a:rPr lang="de-AT" smtClean="0">
                <a:solidFill>
                  <a:prstClr val="white"/>
                </a:solidFill>
              </a:rPr>
              <a:pPr rtl="0"/>
              <a:t>15</a:t>
            </a:fld>
            <a:endParaRPr lang="de-AT" dirty="0">
              <a:solidFill>
                <a:prstClr val="white"/>
              </a:solidFill>
            </a:endParaRPr>
          </a:p>
        </p:txBody>
      </p:sp>
      <p:sp>
        <p:nvSpPr>
          <p:cNvPr id="6" name="TextBox 5"/>
          <p:cNvSpPr txBox="1"/>
          <p:nvPr/>
        </p:nvSpPr>
        <p:spPr>
          <a:xfrm>
            <a:off x="179512" y="1615440"/>
            <a:ext cx="3672408" cy="4247317"/>
          </a:xfrm>
          <a:prstGeom prst="rect">
            <a:avLst/>
          </a:prstGeom>
          <a:noFill/>
        </p:spPr>
        <p:txBody>
          <a:bodyPr wrap="square" rtlCol="0">
            <a:spAutoFit/>
          </a:bodyPr>
          <a:lstStyle/>
          <a:p>
            <a:pPr rtl="0">
              <a:buClr>
                <a:srgbClr val="FDBB5E"/>
              </a:buClr>
            </a:pPr>
            <a:r>
              <a:rPr lang="en-gb" b="1" dirty="0">
                <a:solidFill>
                  <a:schemeClr val="tx1">
                    <a:lumMod val="75000"/>
                    <a:lumOff val="25000"/>
                  </a:schemeClr>
                </a:solidFill>
                <a:latin typeface="Roboto" panose="02000000000000000000" pitchFamily="2" charset="0"/>
                <a:ea typeface="Roboto" panose="02000000000000000000" pitchFamily="2" charset="0"/>
              </a:rPr>
              <a:t>Status quo strengths</a:t>
            </a:r>
          </a:p>
          <a:p>
            <a:pPr marL="285750" indent="-285750" rtl="0">
              <a:buClr>
                <a:srgbClr val="FDBB5E"/>
              </a:buClr>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Most environmentally-friendly transport mode</a:t>
            </a:r>
          </a:p>
          <a:p>
            <a:pPr rtl="0">
              <a:buClr>
                <a:srgbClr val="FDBB5E"/>
              </a:buCl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Enormous capacities</a:t>
            </a: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Available round the clock</a:t>
            </a:r>
          </a:p>
          <a:p>
            <a:pPr rtl="0">
              <a:buClr>
                <a:srgbClr val="FDBB5E"/>
              </a:buCl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High security</a:t>
            </a:r>
          </a:p>
          <a:p>
            <a:pPr marL="285750" indent="-285750" rtl="0">
              <a:buClr>
                <a:srgbClr val="FDBB5E"/>
              </a:buClr>
              <a:buFont typeface="Arial" panose="020B0604020202020204" pitchFamily="34" charset="0"/>
              <a:buChar char="•"/>
            </a:pPr>
            <a:r>
              <a:rPr lang="en-gb" sz="2000" dirty="0">
                <a:solidFill>
                  <a:schemeClr val="tx1">
                    <a:lumMod val="75000"/>
                    <a:lumOff val="25000"/>
                  </a:schemeClr>
                </a:solidFill>
                <a:latin typeface="Roboto" panose="02000000000000000000" pitchFamily="2" charset="0"/>
                <a:ea typeface="Roboto" panose="02000000000000000000" pitchFamily="2" charset="0"/>
              </a:rPr>
              <a:t>Low transport and infrastructure costs</a:t>
            </a: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a:p>
            <a:pPr marL="285750" indent="-285750" rtl="0">
              <a:buFont typeface="Arial" panose="020B0604020202020204" pitchFamily="34" charset="0"/>
              <a:buChar char="•"/>
            </a:pPr>
            <a:endParaRPr lang="de-DE" sz="2000" dirty="0">
              <a:solidFill>
                <a:schemeClr val="tx1">
                  <a:lumMod val="75000"/>
                  <a:lumOff val="25000"/>
                </a:schemeClr>
              </a:solidFill>
              <a:latin typeface="Roboto" panose="02000000000000000000" pitchFamily="2" charset="0"/>
              <a:ea typeface="Roboto" panose="02000000000000000000" pitchFamily="2" charset="0"/>
            </a:endParaRPr>
          </a:p>
        </p:txBody>
      </p:sp>
      <p:sp>
        <p:nvSpPr>
          <p:cNvPr id="11" name="Titel 1">
            <a:extLst>
              <a:ext uri="{FF2B5EF4-FFF2-40B4-BE49-F238E27FC236}">
                <a16:creationId xmlns:a16="http://schemas.microsoft.com/office/drawing/2014/main" id="{9BC65D25-06F7-DFAC-A945-30E088360EC2}"/>
              </a:ext>
            </a:extLst>
          </p:cNvPr>
          <p:cNvSpPr>
            <a:spLocks noGrp="1"/>
          </p:cNvSpPr>
          <p:nvPr>
            <p:ph type="title"/>
          </p:nvPr>
        </p:nvSpPr>
        <p:spPr>
          <a:xfrm>
            <a:off x="827584" y="232744"/>
            <a:ext cx="7931224" cy="990600"/>
          </a:xfrm>
        </p:spPr>
        <p:txBody>
          <a:bodyPr rtlCol="0">
            <a:noAutofit/>
          </a:bodyPr>
          <a:lstStyle/>
          <a:p>
            <a:pPr rtl="0"/>
            <a:r>
              <a:rPr lang="en-gb" b="1" dirty="0"/>
              <a:t>Further developing waterway </a:t>
            </a:r>
            <a:br>
              <a:rPr lang="en-gb" b="1" dirty="0"/>
            </a:br>
            <a:r>
              <a:rPr lang="en-gb" b="1" dirty="0"/>
              <a:t>transport</a:t>
            </a:r>
          </a:p>
        </p:txBody>
      </p:sp>
    </p:spTree>
    <p:extLst>
      <p:ext uri="{BB962C8B-B14F-4D97-AF65-F5344CB8AC3E}">
        <p14:creationId xmlns:p14="http://schemas.microsoft.com/office/powerpoint/2010/main" val="4052698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gb" sz="3200" b="1" dirty="0"/>
              <a:t>Multi-modal transport</a:t>
            </a:r>
          </a:p>
        </p:txBody>
      </p:sp>
      <p:pic>
        <p:nvPicPr>
          <p:cNvPr id="3" name="Grafik 2"/>
          <p:cNvPicPr>
            <a:picLocks noChangeAspect="1"/>
          </p:cNvPicPr>
          <p:nvPr/>
        </p:nvPicPr>
        <p:blipFill>
          <a:blip r:embed="rId3"/>
          <a:stretch>
            <a:fillRect/>
          </a:stretch>
        </p:blipFill>
        <p:spPr>
          <a:xfrm>
            <a:off x="395536" y="1748932"/>
            <a:ext cx="4056988" cy="2256131"/>
          </a:xfrm>
          <a:prstGeom prst="rect">
            <a:avLst/>
          </a:prstGeom>
        </p:spPr>
      </p:pic>
      <p:pic>
        <p:nvPicPr>
          <p:cNvPr id="4" name="Grafik 3"/>
          <p:cNvPicPr>
            <a:picLocks noChangeAspect="1"/>
          </p:cNvPicPr>
          <p:nvPr/>
        </p:nvPicPr>
        <p:blipFill>
          <a:blip r:embed="rId4"/>
          <a:stretch>
            <a:fillRect/>
          </a:stretch>
        </p:blipFill>
        <p:spPr>
          <a:xfrm>
            <a:off x="4139952" y="3230834"/>
            <a:ext cx="4796011" cy="2992711"/>
          </a:xfrm>
          <a:prstGeom prst="rect">
            <a:avLst/>
          </a:prstGeom>
        </p:spPr>
      </p:pic>
      <p:pic>
        <p:nvPicPr>
          <p:cNvPr id="6" name="Grafik 5"/>
          <p:cNvPicPr>
            <a:picLocks noChangeAspect="1"/>
          </p:cNvPicPr>
          <p:nvPr/>
        </p:nvPicPr>
        <p:blipFill>
          <a:blip r:embed="rId5"/>
          <a:stretch>
            <a:fillRect/>
          </a:stretch>
        </p:blipFill>
        <p:spPr>
          <a:xfrm>
            <a:off x="4959421" y="1340768"/>
            <a:ext cx="2807460" cy="1751884"/>
          </a:xfrm>
          <a:prstGeom prst="rect">
            <a:avLst/>
          </a:prstGeom>
        </p:spPr>
      </p:pic>
      <p:pic>
        <p:nvPicPr>
          <p:cNvPr id="9" name="Grafik 8" descr="Ein Bild, das Himmel, draußen, blau enthält.&#10;&#10;Automatisch generierte Beschreibung">
            <a:extLst>
              <a:ext uri="{FF2B5EF4-FFF2-40B4-BE49-F238E27FC236}">
                <a16:creationId xmlns:a16="http://schemas.microsoft.com/office/drawing/2014/main" id="{3AC6E7A6-8E45-612C-E895-9A43ABEDF6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037" y="4109257"/>
            <a:ext cx="3851920" cy="2519798"/>
          </a:xfrm>
          <a:prstGeom prst="rect">
            <a:avLst/>
          </a:prstGeom>
        </p:spPr>
      </p:pic>
    </p:spTree>
    <p:extLst>
      <p:ext uri="{BB962C8B-B14F-4D97-AF65-F5344CB8AC3E}">
        <p14:creationId xmlns:p14="http://schemas.microsoft.com/office/powerpoint/2010/main" val="103852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260350"/>
            <a:ext cx="6049168" cy="865188"/>
          </a:xfrm>
        </p:spPr>
        <p:txBody>
          <a:bodyPr/>
          <a:lstStyle/>
          <a:p>
            <a:r>
              <a:rPr lang="de-DE" dirty="0"/>
              <a:t>Agenda</a:t>
            </a:r>
          </a:p>
        </p:txBody>
      </p:sp>
      <p:sp>
        <p:nvSpPr>
          <p:cNvPr id="5" name="Foliennummernplatzhalter 4"/>
          <p:cNvSpPr>
            <a:spLocks noGrp="1"/>
          </p:cNvSpPr>
          <p:nvPr>
            <p:ph type="sldNum" sz="quarter" idx="11"/>
          </p:nvPr>
        </p:nvSpPr>
        <p:spPr/>
        <p:txBody>
          <a:bodyPr/>
          <a:lstStyle/>
          <a:p>
            <a:pPr>
              <a:defRPr/>
            </a:pPr>
            <a:fld id="{63C0A43B-8D7A-4BF3-AF08-0370C40388B0}" type="slidenum">
              <a:rPr lang="de-DE" sz="1200" smtClean="0"/>
              <a:pPr>
                <a:defRPr/>
              </a:pPr>
              <a:t>17</a:t>
            </a:fld>
            <a:endParaRPr lang="de-DE" sz="1200" dirty="0"/>
          </a:p>
        </p:txBody>
      </p:sp>
      <p:graphicFrame>
        <p:nvGraphicFramePr>
          <p:cNvPr id="6" name="Inhaltsplatzhalter 4">
            <a:extLst>
              <a:ext uri="{FF2B5EF4-FFF2-40B4-BE49-F238E27FC236}">
                <a16:creationId xmlns:a16="http://schemas.microsoft.com/office/drawing/2014/main" id="{964AF212-3BCF-EF0F-6BB2-9AF9651AD797}"/>
              </a:ext>
            </a:extLst>
          </p:cNvPr>
          <p:cNvGraphicFramePr>
            <a:graphicFrameLocks/>
          </p:cNvGraphicFramePr>
          <p:nvPr>
            <p:extLst>
              <p:ext uri="{D42A27DB-BD31-4B8C-83A1-F6EECF244321}">
                <p14:modId xmlns:p14="http://schemas.microsoft.com/office/powerpoint/2010/main" val="3407433104"/>
              </p:ext>
            </p:extLst>
          </p:nvPr>
        </p:nvGraphicFramePr>
        <p:xfrm>
          <a:off x="917848" y="1988840"/>
          <a:ext cx="730830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90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36B1B-2213-7ABD-FE55-892B798BD242}"/>
              </a:ext>
            </a:extLst>
          </p:cNvPr>
          <p:cNvSpPr>
            <a:spLocks noGrp="1"/>
          </p:cNvSpPr>
          <p:nvPr>
            <p:ph type="title"/>
          </p:nvPr>
        </p:nvSpPr>
        <p:spPr/>
        <p:txBody>
          <a:bodyPr/>
          <a:lstStyle/>
          <a:p>
            <a:r>
              <a:rPr lang="en-gb" sz="2800" b="1" dirty="0"/>
              <a:t>Modal Split of Inland Freight Transport EU</a:t>
            </a:r>
            <a:endParaRPr lang="de-DE" dirty="0"/>
          </a:p>
        </p:txBody>
      </p:sp>
      <p:sp>
        <p:nvSpPr>
          <p:cNvPr id="5" name="Foliennummernplatzhalter 4">
            <a:extLst>
              <a:ext uri="{FF2B5EF4-FFF2-40B4-BE49-F238E27FC236}">
                <a16:creationId xmlns:a16="http://schemas.microsoft.com/office/drawing/2014/main" id="{2B32DEC5-75A0-2371-54A9-95747244F441}"/>
              </a:ext>
            </a:extLst>
          </p:cNvPr>
          <p:cNvSpPr>
            <a:spLocks noGrp="1"/>
          </p:cNvSpPr>
          <p:nvPr>
            <p:ph type="sldNum" sz="quarter" idx="11"/>
          </p:nvPr>
        </p:nvSpPr>
        <p:spPr/>
        <p:txBody>
          <a:bodyPr/>
          <a:lstStyle/>
          <a:p>
            <a:pPr>
              <a:defRPr/>
            </a:pPr>
            <a:fld id="{63C0A43B-8D7A-4BF3-AF08-0370C40388B0}" type="slidenum">
              <a:rPr lang="de-DE" smtClean="0"/>
              <a:pPr>
                <a:defRPr/>
              </a:pPr>
              <a:t>18</a:t>
            </a:fld>
            <a:endParaRPr lang="de-DE" dirty="0"/>
          </a:p>
        </p:txBody>
      </p:sp>
      <p:pic>
        <p:nvPicPr>
          <p:cNvPr id="7" name="Grafik 6">
            <a:extLst>
              <a:ext uri="{FF2B5EF4-FFF2-40B4-BE49-F238E27FC236}">
                <a16:creationId xmlns:a16="http://schemas.microsoft.com/office/drawing/2014/main" id="{3678DE1D-1B29-CFB4-48BD-5A7C34765444}"/>
              </a:ext>
            </a:extLst>
          </p:cNvPr>
          <p:cNvPicPr>
            <a:picLocks noChangeAspect="1"/>
          </p:cNvPicPr>
          <p:nvPr/>
        </p:nvPicPr>
        <p:blipFill>
          <a:blip r:embed="rId3"/>
          <a:stretch>
            <a:fillRect/>
          </a:stretch>
        </p:blipFill>
        <p:spPr>
          <a:xfrm>
            <a:off x="395536" y="1125538"/>
            <a:ext cx="7768954" cy="5255790"/>
          </a:xfrm>
          <a:prstGeom prst="rect">
            <a:avLst/>
          </a:prstGeom>
        </p:spPr>
      </p:pic>
    </p:spTree>
    <p:extLst>
      <p:ext uri="{BB962C8B-B14F-4D97-AF65-F5344CB8AC3E}">
        <p14:creationId xmlns:p14="http://schemas.microsoft.com/office/powerpoint/2010/main" val="114076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36B1B-2213-7ABD-FE55-892B798BD242}"/>
              </a:ext>
            </a:extLst>
          </p:cNvPr>
          <p:cNvSpPr>
            <a:spLocks noGrp="1"/>
          </p:cNvSpPr>
          <p:nvPr>
            <p:ph type="title"/>
          </p:nvPr>
        </p:nvSpPr>
        <p:spPr/>
        <p:txBody>
          <a:bodyPr/>
          <a:lstStyle/>
          <a:p>
            <a:r>
              <a:rPr lang="en-gb" sz="2800" b="1" dirty="0"/>
              <a:t>Modal Split of Inland Freight Transport EU</a:t>
            </a:r>
            <a:endParaRPr lang="de-DE" dirty="0"/>
          </a:p>
        </p:txBody>
      </p:sp>
      <p:sp>
        <p:nvSpPr>
          <p:cNvPr id="5" name="Foliennummernplatzhalter 4">
            <a:extLst>
              <a:ext uri="{FF2B5EF4-FFF2-40B4-BE49-F238E27FC236}">
                <a16:creationId xmlns:a16="http://schemas.microsoft.com/office/drawing/2014/main" id="{2B32DEC5-75A0-2371-54A9-95747244F441}"/>
              </a:ext>
            </a:extLst>
          </p:cNvPr>
          <p:cNvSpPr>
            <a:spLocks noGrp="1"/>
          </p:cNvSpPr>
          <p:nvPr>
            <p:ph type="sldNum" sz="quarter" idx="11"/>
          </p:nvPr>
        </p:nvSpPr>
        <p:spPr/>
        <p:txBody>
          <a:bodyPr/>
          <a:lstStyle/>
          <a:p>
            <a:pPr>
              <a:defRPr/>
            </a:pPr>
            <a:fld id="{63C0A43B-8D7A-4BF3-AF08-0370C40388B0}" type="slidenum">
              <a:rPr lang="de-DE" smtClean="0"/>
              <a:pPr>
                <a:defRPr/>
              </a:pPr>
              <a:t>19</a:t>
            </a:fld>
            <a:endParaRPr lang="de-DE" dirty="0"/>
          </a:p>
        </p:txBody>
      </p:sp>
      <p:pic>
        <p:nvPicPr>
          <p:cNvPr id="4" name="Grafik 3">
            <a:extLst>
              <a:ext uri="{FF2B5EF4-FFF2-40B4-BE49-F238E27FC236}">
                <a16:creationId xmlns:a16="http://schemas.microsoft.com/office/drawing/2014/main" id="{DB01E446-E297-7550-4E7A-8C6BD6A255CB}"/>
              </a:ext>
            </a:extLst>
          </p:cNvPr>
          <p:cNvPicPr>
            <a:picLocks noChangeAspect="1"/>
          </p:cNvPicPr>
          <p:nvPr/>
        </p:nvPicPr>
        <p:blipFill>
          <a:blip r:embed="rId3"/>
          <a:stretch>
            <a:fillRect/>
          </a:stretch>
        </p:blipFill>
        <p:spPr>
          <a:xfrm>
            <a:off x="827088" y="1125538"/>
            <a:ext cx="6478468" cy="5723874"/>
          </a:xfrm>
          <a:prstGeom prst="rect">
            <a:avLst/>
          </a:prstGeom>
        </p:spPr>
      </p:pic>
    </p:spTree>
    <p:extLst>
      <p:ext uri="{BB962C8B-B14F-4D97-AF65-F5344CB8AC3E}">
        <p14:creationId xmlns:p14="http://schemas.microsoft.com/office/powerpoint/2010/main" val="2054081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260350"/>
            <a:ext cx="6049168" cy="865188"/>
          </a:xfrm>
        </p:spPr>
        <p:txBody>
          <a:bodyPr/>
          <a:lstStyle/>
          <a:p>
            <a:r>
              <a:rPr lang="de-DE" dirty="0"/>
              <a:t>Agenda</a:t>
            </a:r>
          </a:p>
        </p:txBody>
      </p:sp>
      <p:sp>
        <p:nvSpPr>
          <p:cNvPr id="5" name="Foliennummernplatzhalter 4"/>
          <p:cNvSpPr>
            <a:spLocks noGrp="1"/>
          </p:cNvSpPr>
          <p:nvPr>
            <p:ph type="sldNum" sz="quarter" idx="11"/>
          </p:nvPr>
        </p:nvSpPr>
        <p:spPr/>
        <p:txBody>
          <a:bodyPr/>
          <a:lstStyle/>
          <a:p>
            <a:pPr>
              <a:defRPr/>
            </a:pPr>
            <a:fld id="{63C0A43B-8D7A-4BF3-AF08-0370C40388B0}" type="slidenum">
              <a:rPr lang="de-DE" sz="1200" smtClean="0"/>
              <a:pPr>
                <a:defRPr/>
              </a:pPr>
              <a:t>2</a:t>
            </a:fld>
            <a:endParaRPr lang="de-DE" sz="1200" dirty="0"/>
          </a:p>
        </p:txBody>
      </p:sp>
      <p:graphicFrame>
        <p:nvGraphicFramePr>
          <p:cNvPr id="6" name="Inhaltsplatzhalter 4">
            <a:extLst>
              <a:ext uri="{FF2B5EF4-FFF2-40B4-BE49-F238E27FC236}">
                <a16:creationId xmlns:a16="http://schemas.microsoft.com/office/drawing/2014/main" id="{964AF212-3BCF-EF0F-6BB2-9AF9651AD797}"/>
              </a:ext>
            </a:extLst>
          </p:cNvPr>
          <p:cNvGraphicFramePr>
            <a:graphicFrameLocks/>
          </p:cNvGraphicFramePr>
          <p:nvPr>
            <p:extLst>
              <p:ext uri="{D42A27DB-BD31-4B8C-83A1-F6EECF244321}">
                <p14:modId xmlns:p14="http://schemas.microsoft.com/office/powerpoint/2010/main" val="1782790015"/>
              </p:ext>
            </p:extLst>
          </p:nvPr>
        </p:nvGraphicFramePr>
        <p:xfrm>
          <a:off x="917848" y="1988840"/>
          <a:ext cx="730830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324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36B1B-2213-7ABD-FE55-892B798BD242}"/>
              </a:ext>
            </a:extLst>
          </p:cNvPr>
          <p:cNvSpPr>
            <a:spLocks noGrp="1"/>
          </p:cNvSpPr>
          <p:nvPr>
            <p:ph type="title"/>
          </p:nvPr>
        </p:nvSpPr>
        <p:spPr/>
        <p:txBody>
          <a:bodyPr/>
          <a:lstStyle/>
          <a:p>
            <a:r>
              <a:rPr lang="en-gb" sz="2800" b="1" dirty="0"/>
              <a:t>Modal Split of Freight Transport EU</a:t>
            </a:r>
            <a:endParaRPr lang="de-DE" dirty="0"/>
          </a:p>
        </p:txBody>
      </p:sp>
      <p:sp>
        <p:nvSpPr>
          <p:cNvPr id="5" name="Foliennummernplatzhalter 4">
            <a:extLst>
              <a:ext uri="{FF2B5EF4-FFF2-40B4-BE49-F238E27FC236}">
                <a16:creationId xmlns:a16="http://schemas.microsoft.com/office/drawing/2014/main" id="{2B32DEC5-75A0-2371-54A9-95747244F441}"/>
              </a:ext>
            </a:extLst>
          </p:cNvPr>
          <p:cNvSpPr>
            <a:spLocks noGrp="1"/>
          </p:cNvSpPr>
          <p:nvPr>
            <p:ph type="sldNum" sz="quarter" idx="11"/>
          </p:nvPr>
        </p:nvSpPr>
        <p:spPr/>
        <p:txBody>
          <a:bodyPr/>
          <a:lstStyle/>
          <a:p>
            <a:pPr>
              <a:defRPr/>
            </a:pPr>
            <a:fld id="{63C0A43B-8D7A-4BF3-AF08-0370C40388B0}" type="slidenum">
              <a:rPr lang="de-DE" smtClean="0"/>
              <a:pPr>
                <a:defRPr/>
              </a:pPr>
              <a:t>20</a:t>
            </a:fld>
            <a:endParaRPr lang="de-DE" dirty="0"/>
          </a:p>
        </p:txBody>
      </p:sp>
      <p:pic>
        <p:nvPicPr>
          <p:cNvPr id="8" name="Grafik 7">
            <a:extLst>
              <a:ext uri="{FF2B5EF4-FFF2-40B4-BE49-F238E27FC236}">
                <a16:creationId xmlns:a16="http://schemas.microsoft.com/office/drawing/2014/main" id="{74EB2E3D-7405-225E-0264-82FDDFC196C0}"/>
              </a:ext>
            </a:extLst>
          </p:cNvPr>
          <p:cNvPicPr>
            <a:picLocks noChangeAspect="1"/>
          </p:cNvPicPr>
          <p:nvPr/>
        </p:nvPicPr>
        <p:blipFill>
          <a:blip r:embed="rId3"/>
          <a:stretch>
            <a:fillRect/>
          </a:stretch>
        </p:blipFill>
        <p:spPr>
          <a:xfrm>
            <a:off x="190139" y="1556792"/>
            <a:ext cx="4400550" cy="4057650"/>
          </a:xfrm>
          <a:prstGeom prst="rect">
            <a:avLst/>
          </a:prstGeom>
        </p:spPr>
      </p:pic>
      <p:pic>
        <p:nvPicPr>
          <p:cNvPr id="10" name="Grafik 9">
            <a:extLst>
              <a:ext uri="{FF2B5EF4-FFF2-40B4-BE49-F238E27FC236}">
                <a16:creationId xmlns:a16="http://schemas.microsoft.com/office/drawing/2014/main" id="{DD6373BF-B84A-ED39-D720-53CC1994C02B}"/>
              </a:ext>
            </a:extLst>
          </p:cNvPr>
          <p:cNvPicPr>
            <a:picLocks noChangeAspect="1"/>
          </p:cNvPicPr>
          <p:nvPr/>
        </p:nvPicPr>
        <p:blipFill>
          <a:blip r:embed="rId4"/>
          <a:stretch>
            <a:fillRect/>
          </a:stretch>
        </p:blipFill>
        <p:spPr>
          <a:xfrm>
            <a:off x="4572000" y="1400175"/>
            <a:ext cx="4591050" cy="4057650"/>
          </a:xfrm>
          <a:prstGeom prst="rect">
            <a:avLst/>
          </a:prstGeom>
        </p:spPr>
      </p:pic>
      <p:pic>
        <p:nvPicPr>
          <p:cNvPr id="12" name="Grafik 11">
            <a:extLst>
              <a:ext uri="{FF2B5EF4-FFF2-40B4-BE49-F238E27FC236}">
                <a16:creationId xmlns:a16="http://schemas.microsoft.com/office/drawing/2014/main" id="{3DDC458D-4A28-1AF5-6FDF-C79D5FE9A97C}"/>
              </a:ext>
            </a:extLst>
          </p:cNvPr>
          <p:cNvPicPr>
            <a:picLocks noChangeAspect="1"/>
          </p:cNvPicPr>
          <p:nvPr/>
        </p:nvPicPr>
        <p:blipFill>
          <a:blip r:embed="rId5"/>
          <a:stretch>
            <a:fillRect/>
          </a:stretch>
        </p:blipFill>
        <p:spPr>
          <a:xfrm>
            <a:off x="194420" y="5715940"/>
            <a:ext cx="8792538" cy="532460"/>
          </a:xfrm>
          <a:prstGeom prst="rect">
            <a:avLst/>
          </a:prstGeom>
        </p:spPr>
      </p:pic>
    </p:spTree>
    <p:extLst>
      <p:ext uri="{BB962C8B-B14F-4D97-AF65-F5344CB8AC3E}">
        <p14:creationId xmlns:p14="http://schemas.microsoft.com/office/powerpoint/2010/main" val="2766872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1"/>
          </p:nvPr>
        </p:nvSpPr>
        <p:spPr/>
        <p:txBody>
          <a:bodyPr/>
          <a:lstStyle/>
          <a:p>
            <a:pPr>
              <a:defRPr/>
            </a:pPr>
            <a:fld id="{63C0A43B-8D7A-4BF3-AF08-0370C40388B0}" type="slidenum">
              <a:rPr lang="de-DE" smtClean="0"/>
              <a:pPr>
                <a:defRPr/>
              </a:pPr>
              <a:t>21</a:t>
            </a:fld>
            <a:endParaRPr lang="de-DE" dirty="0"/>
          </a:p>
        </p:txBody>
      </p:sp>
      <p:grpSp>
        <p:nvGrpSpPr>
          <p:cNvPr id="10" name="Gruppieren 9">
            <a:extLst>
              <a:ext uri="{FF2B5EF4-FFF2-40B4-BE49-F238E27FC236}">
                <a16:creationId xmlns:a16="http://schemas.microsoft.com/office/drawing/2014/main" id="{764FB707-A3F4-F5BE-EEF9-01796F554114}"/>
              </a:ext>
            </a:extLst>
          </p:cNvPr>
          <p:cNvGrpSpPr/>
          <p:nvPr/>
        </p:nvGrpSpPr>
        <p:grpSpPr>
          <a:xfrm>
            <a:off x="100641" y="1782663"/>
            <a:ext cx="8967703" cy="4238625"/>
            <a:chOff x="100641" y="1628800"/>
            <a:chExt cx="8967703" cy="4238625"/>
          </a:xfrm>
        </p:grpSpPr>
        <p:pic>
          <p:nvPicPr>
            <p:cNvPr id="7" name="Grafik 6">
              <a:extLst>
                <a:ext uri="{FF2B5EF4-FFF2-40B4-BE49-F238E27FC236}">
                  <a16:creationId xmlns:a16="http://schemas.microsoft.com/office/drawing/2014/main" id="{4EB2DFF3-2426-49AF-1527-7EF859466D53}"/>
                </a:ext>
              </a:extLst>
            </p:cNvPr>
            <p:cNvPicPr>
              <a:picLocks noChangeAspect="1"/>
            </p:cNvPicPr>
            <p:nvPr/>
          </p:nvPicPr>
          <p:blipFill>
            <a:blip r:embed="rId2"/>
            <a:stretch>
              <a:fillRect/>
            </a:stretch>
          </p:blipFill>
          <p:spPr>
            <a:xfrm>
              <a:off x="1524544" y="1628800"/>
              <a:ext cx="7543800" cy="4238625"/>
            </a:xfrm>
            <a:prstGeom prst="rect">
              <a:avLst/>
            </a:prstGeom>
          </p:spPr>
        </p:pic>
        <p:pic>
          <p:nvPicPr>
            <p:cNvPr id="9" name="Grafik 8">
              <a:extLst>
                <a:ext uri="{FF2B5EF4-FFF2-40B4-BE49-F238E27FC236}">
                  <a16:creationId xmlns:a16="http://schemas.microsoft.com/office/drawing/2014/main" id="{7BD7ECDE-9DF0-9707-35A3-33FC1EAC4A77}"/>
                </a:ext>
              </a:extLst>
            </p:cNvPr>
            <p:cNvPicPr>
              <a:picLocks noChangeAspect="1"/>
            </p:cNvPicPr>
            <p:nvPr/>
          </p:nvPicPr>
          <p:blipFill>
            <a:blip r:embed="rId3"/>
            <a:stretch>
              <a:fillRect/>
            </a:stretch>
          </p:blipFill>
          <p:spPr>
            <a:xfrm>
              <a:off x="100641" y="1819299"/>
              <a:ext cx="1504950" cy="3857625"/>
            </a:xfrm>
            <a:prstGeom prst="rect">
              <a:avLst/>
            </a:prstGeom>
          </p:spPr>
        </p:pic>
      </p:grpSp>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a:lstStyle/>
          <a:p>
            <a:r>
              <a:rPr lang="en-gb" sz="2800" b="1" dirty="0"/>
              <a:t>Modal Shift</a:t>
            </a:r>
            <a:endParaRPr lang="de-DE" dirty="0"/>
          </a:p>
        </p:txBody>
      </p:sp>
      <p:sp>
        <p:nvSpPr>
          <p:cNvPr id="12" name="TextBox 8">
            <a:extLst>
              <a:ext uri="{FF2B5EF4-FFF2-40B4-BE49-F238E27FC236}">
                <a16:creationId xmlns:a16="http://schemas.microsoft.com/office/drawing/2014/main" id="{0914C5D4-5EED-896C-AA14-0EC431897787}"/>
              </a:ext>
            </a:extLst>
          </p:cNvPr>
          <p:cNvSpPr txBox="1"/>
          <p:nvPr/>
        </p:nvSpPr>
        <p:spPr>
          <a:xfrm>
            <a:off x="100641" y="6482234"/>
            <a:ext cx="5400600" cy="230832"/>
          </a:xfrm>
          <a:prstGeom prst="rect">
            <a:avLst/>
          </a:prstGeom>
          <a:noFill/>
        </p:spPr>
        <p:txBody>
          <a:bodyPr wrap="square" rtlCol="0">
            <a:spAutoFit/>
          </a:bodyPr>
          <a:lstStyle/>
          <a:p>
            <a:pPr rtl="0"/>
            <a:r>
              <a:rPr lang="en-gb" sz="900" dirty="0">
                <a:latin typeface="Roboto" panose="02000000000000000000" pitchFamily="2" charset="0"/>
                <a:ea typeface="Roboto" panose="02000000000000000000" pitchFamily="2" charset="0"/>
              </a:rPr>
              <a:t>Source: </a:t>
            </a:r>
            <a:r>
              <a:rPr lang="en-GB" sz="900" dirty="0">
                <a:latin typeface="Roboto" panose="02000000000000000000" pitchFamily="2" charset="0"/>
                <a:ea typeface="Roboto" panose="02000000000000000000" pitchFamily="2" charset="0"/>
              </a:rPr>
              <a:t>https://www.mitsubishi-logistics.co.jp/english/service/pd/subject/modalshift.html</a:t>
            </a:r>
            <a:endParaRPr lang="de-DE" sz="9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85047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260350"/>
            <a:ext cx="6049168" cy="865188"/>
          </a:xfrm>
        </p:spPr>
        <p:txBody>
          <a:bodyPr/>
          <a:lstStyle/>
          <a:p>
            <a:r>
              <a:rPr lang="de-DE" dirty="0"/>
              <a:t>Agenda</a:t>
            </a:r>
          </a:p>
        </p:txBody>
      </p:sp>
      <p:sp>
        <p:nvSpPr>
          <p:cNvPr id="5" name="Foliennummernplatzhalter 4"/>
          <p:cNvSpPr>
            <a:spLocks noGrp="1"/>
          </p:cNvSpPr>
          <p:nvPr>
            <p:ph type="sldNum" sz="quarter" idx="11"/>
          </p:nvPr>
        </p:nvSpPr>
        <p:spPr/>
        <p:txBody>
          <a:bodyPr/>
          <a:lstStyle/>
          <a:p>
            <a:pPr>
              <a:defRPr/>
            </a:pPr>
            <a:fld id="{63C0A43B-8D7A-4BF3-AF08-0370C40388B0}" type="slidenum">
              <a:rPr lang="de-DE" sz="1200" smtClean="0"/>
              <a:pPr>
                <a:defRPr/>
              </a:pPr>
              <a:t>22</a:t>
            </a:fld>
            <a:endParaRPr lang="de-DE" sz="1200" dirty="0"/>
          </a:p>
        </p:txBody>
      </p:sp>
      <p:graphicFrame>
        <p:nvGraphicFramePr>
          <p:cNvPr id="6" name="Inhaltsplatzhalter 4">
            <a:extLst>
              <a:ext uri="{FF2B5EF4-FFF2-40B4-BE49-F238E27FC236}">
                <a16:creationId xmlns:a16="http://schemas.microsoft.com/office/drawing/2014/main" id="{964AF212-3BCF-EF0F-6BB2-9AF9651AD797}"/>
              </a:ext>
            </a:extLst>
          </p:cNvPr>
          <p:cNvGraphicFramePr>
            <a:graphicFrameLocks/>
          </p:cNvGraphicFramePr>
          <p:nvPr>
            <p:extLst>
              <p:ext uri="{D42A27DB-BD31-4B8C-83A1-F6EECF244321}">
                <p14:modId xmlns:p14="http://schemas.microsoft.com/office/powerpoint/2010/main" val="2910656301"/>
              </p:ext>
            </p:extLst>
          </p:nvPr>
        </p:nvGraphicFramePr>
        <p:xfrm>
          <a:off x="917848" y="1988840"/>
          <a:ext cx="730830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8426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Ellipse 41">
            <a:extLst>
              <a:ext uri="{FF2B5EF4-FFF2-40B4-BE49-F238E27FC236}">
                <a16:creationId xmlns:a16="http://schemas.microsoft.com/office/drawing/2014/main" id="{A609F87A-9579-C70A-3479-2871E0790BDD}"/>
              </a:ext>
            </a:extLst>
          </p:cNvPr>
          <p:cNvSpPr/>
          <p:nvPr/>
        </p:nvSpPr>
        <p:spPr>
          <a:xfrm>
            <a:off x="851342" y="2761699"/>
            <a:ext cx="2484076" cy="2077327"/>
          </a:xfrm>
          <a:prstGeom prst="ellipse">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el 1">
            <a:extLst>
              <a:ext uri="{FF2B5EF4-FFF2-40B4-BE49-F238E27FC236}">
                <a16:creationId xmlns:a16="http://schemas.microsoft.com/office/drawing/2014/main" id="{4B681035-3CB5-D76E-F7B2-6F1117018209}"/>
              </a:ext>
            </a:extLst>
          </p:cNvPr>
          <p:cNvSpPr>
            <a:spLocks noGrp="1"/>
          </p:cNvSpPr>
          <p:nvPr>
            <p:ph type="title"/>
          </p:nvPr>
        </p:nvSpPr>
        <p:spPr/>
        <p:txBody>
          <a:bodyPr/>
          <a:lstStyle/>
          <a:p>
            <a:r>
              <a:rPr lang="en-US" dirty="0"/>
              <a:t>What is a supply chain?</a:t>
            </a:r>
          </a:p>
        </p:txBody>
      </p:sp>
      <p:grpSp>
        <p:nvGrpSpPr>
          <p:cNvPr id="15" name="Gruppieren 14">
            <a:extLst>
              <a:ext uri="{FF2B5EF4-FFF2-40B4-BE49-F238E27FC236}">
                <a16:creationId xmlns:a16="http://schemas.microsoft.com/office/drawing/2014/main" id="{DCBEE460-AC97-CB15-FBC1-0B314BC271D9}"/>
              </a:ext>
            </a:extLst>
          </p:cNvPr>
          <p:cNvGrpSpPr/>
          <p:nvPr/>
        </p:nvGrpSpPr>
        <p:grpSpPr>
          <a:xfrm>
            <a:off x="1132548" y="2990476"/>
            <a:ext cx="1999292" cy="1457022"/>
            <a:chOff x="631183" y="2990476"/>
            <a:chExt cx="1999292" cy="1457022"/>
          </a:xfrm>
        </p:grpSpPr>
        <p:sp>
          <p:nvSpPr>
            <p:cNvPr id="4" name="Pfeil: nach rechts 3">
              <a:extLst>
                <a:ext uri="{FF2B5EF4-FFF2-40B4-BE49-F238E27FC236}">
                  <a16:creationId xmlns:a16="http://schemas.microsoft.com/office/drawing/2014/main" id="{166B9FAF-0F45-3C75-378B-61C0297743A9}"/>
                </a:ext>
              </a:extLst>
            </p:cNvPr>
            <p:cNvSpPr/>
            <p:nvPr/>
          </p:nvSpPr>
          <p:spPr>
            <a:xfrm>
              <a:off x="631183" y="3910853"/>
              <a:ext cx="666431" cy="536645"/>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Source</a:t>
              </a:r>
            </a:p>
          </p:txBody>
        </p:sp>
        <p:sp>
          <p:nvSpPr>
            <p:cNvPr id="5" name="Pfeil: nach rechts 4">
              <a:extLst>
                <a:ext uri="{FF2B5EF4-FFF2-40B4-BE49-F238E27FC236}">
                  <a16:creationId xmlns:a16="http://schemas.microsoft.com/office/drawing/2014/main" id="{E0F3D7AA-F11E-B552-71E3-1FEE4BDBB82D}"/>
                </a:ext>
              </a:extLst>
            </p:cNvPr>
            <p:cNvSpPr/>
            <p:nvPr/>
          </p:nvSpPr>
          <p:spPr>
            <a:xfrm>
              <a:off x="1297614" y="3910853"/>
              <a:ext cx="666431" cy="536645"/>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Make</a:t>
              </a:r>
            </a:p>
          </p:txBody>
        </p:sp>
        <p:sp>
          <p:nvSpPr>
            <p:cNvPr id="6" name="Pfeil: nach rechts 5">
              <a:extLst>
                <a:ext uri="{FF2B5EF4-FFF2-40B4-BE49-F238E27FC236}">
                  <a16:creationId xmlns:a16="http://schemas.microsoft.com/office/drawing/2014/main" id="{5C40FBEC-B656-B082-F4EE-1E9578801F56}"/>
                </a:ext>
              </a:extLst>
            </p:cNvPr>
            <p:cNvSpPr/>
            <p:nvPr/>
          </p:nvSpPr>
          <p:spPr>
            <a:xfrm>
              <a:off x="1964044" y="3910853"/>
              <a:ext cx="666431" cy="536645"/>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Deliver</a:t>
              </a:r>
            </a:p>
          </p:txBody>
        </p:sp>
        <p:pic>
          <p:nvPicPr>
            <p:cNvPr id="1030" name="Picture 6" descr="Kostenlose Vektorgrafiken zum Thema Schwarz">
              <a:extLst>
                <a:ext uri="{FF2B5EF4-FFF2-40B4-BE49-F238E27FC236}">
                  <a16:creationId xmlns:a16="http://schemas.microsoft.com/office/drawing/2014/main" id="{32784498-1984-CB65-4E76-7732A38B93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375" y="2990476"/>
              <a:ext cx="1088355" cy="8257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Kuh, Gras, Essen, Tier, Kuh, Kuh, Kuh">
              <a:extLst>
                <a:ext uri="{FF2B5EF4-FFF2-40B4-BE49-F238E27FC236}">
                  <a16:creationId xmlns:a16="http://schemas.microsoft.com/office/drawing/2014/main" id="{FD5B8BCA-C065-AD34-5A4F-656F3AD8365D}"/>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911923" y="3379230"/>
              <a:ext cx="689557" cy="5304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uppieren 23">
            <a:extLst>
              <a:ext uri="{FF2B5EF4-FFF2-40B4-BE49-F238E27FC236}">
                <a16:creationId xmlns:a16="http://schemas.microsoft.com/office/drawing/2014/main" id="{6DCAB211-B91D-3D98-EE9F-9C4ECFAB052F}"/>
              </a:ext>
            </a:extLst>
          </p:cNvPr>
          <p:cNvGrpSpPr/>
          <p:nvPr/>
        </p:nvGrpSpPr>
        <p:grpSpPr>
          <a:xfrm>
            <a:off x="5522725" y="2780928"/>
            <a:ext cx="2484076" cy="2077327"/>
            <a:chOff x="5522725" y="2780928"/>
            <a:chExt cx="2484076" cy="2077327"/>
          </a:xfrm>
        </p:grpSpPr>
        <p:sp>
          <p:nvSpPr>
            <p:cNvPr id="44" name="Ellipse 43">
              <a:extLst>
                <a:ext uri="{FF2B5EF4-FFF2-40B4-BE49-F238E27FC236}">
                  <a16:creationId xmlns:a16="http://schemas.microsoft.com/office/drawing/2014/main" id="{869F06EA-65F4-C604-E1E4-5D30F00F8A0F}"/>
                </a:ext>
              </a:extLst>
            </p:cNvPr>
            <p:cNvSpPr/>
            <p:nvPr/>
          </p:nvSpPr>
          <p:spPr>
            <a:xfrm>
              <a:off x="5522725" y="2780928"/>
              <a:ext cx="2484076" cy="2077327"/>
            </a:xfrm>
            <a:prstGeom prst="ellipse">
              <a:avLst/>
            </a:prstGeom>
            <a:solidFill>
              <a:schemeClr val="bg1"/>
            </a:solid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feil: nach rechts 11">
              <a:extLst>
                <a:ext uri="{FF2B5EF4-FFF2-40B4-BE49-F238E27FC236}">
                  <a16:creationId xmlns:a16="http://schemas.microsoft.com/office/drawing/2014/main" id="{A1733FC2-6169-5A91-757A-844D9C60D8CF}"/>
                </a:ext>
              </a:extLst>
            </p:cNvPr>
            <p:cNvSpPr/>
            <p:nvPr/>
          </p:nvSpPr>
          <p:spPr>
            <a:xfrm>
              <a:off x="5771771" y="3927299"/>
              <a:ext cx="666431" cy="522698"/>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Source</a:t>
              </a:r>
            </a:p>
          </p:txBody>
        </p:sp>
        <p:sp>
          <p:nvSpPr>
            <p:cNvPr id="13" name="Pfeil: nach rechts 12">
              <a:extLst>
                <a:ext uri="{FF2B5EF4-FFF2-40B4-BE49-F238E27FC236}">
                  <a16:creationId xmlns:a16="http://schemas.microsoft.com/office/drawing/2014/main" id="{5DE5639F-F1AC-B4E9-8524-C76E190DBBF7}"/>
                </a:ext>
              </a:extLst>
            </p:cNvPr>
            <p:cNvSpPr/>
            <p:nvPr/>
          </p:nvSpPr>
          <p:spPr>
            <a:xfrm>
              <a:off x="6438201" y="3927299"/>
              <a:ext cx="666431" cy="522698"/>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Make</a:t>
              </a:r>
            </a:p>
          </p:txBody>
        </p:sp>
        <p:sp>
          <p:nvSpPr>
            <p:cNvPr id="14" name="Pfeil: nach rechts 13">
              <a:extLst>
                <a:ext uri="{FF2B5EF4-FFF2-40B4-BE49-F238E27FC236}">
                  <a16:creationId xmlns:a16="http://schemas.microsoft.com/office/drawing/2014/main" id="{A2C91F9E-D533-8F32-E71B-A07CB897C4F3}"/>
                </a:ext>
              </a:extLst>
            </p:cNvPr>
            <p:cNvSpPr/>
            <p:nvPr/>
          </p:nvSpPr>
          <p:spPr>
            <a:xfrm>
              <a:off x="7118755" y="3935473"/>
              <a:ext cx="666431" cy="522698"/>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Deliver</a:t>
              </a:r>
            </a:p>
          </p:txBody>
        </p:sp>
        <p:pic>
          <p:nvPicPr>
            <p:cNvPr id="18" name="Picture 4" descr="Fabrik, Industrie, Herstellung, Werkstatt">
              <a:extLst>
                <a:ext uri="{FF2B5EF4-FFF2-40B4-BE49-F238E27FC236}">
                  <a16:creationId xmlns:a16="http://schemas.microsoft.com/office/drawing/2014/main" id="{3C99586F-256C-8530-1A7F-C4FF110D7E3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
            <a:stretch/>
          </p:blipFill>
          <p:spPr bwMode="auto">
            <a:xfrm>
              <a:off x="6464347" y="3342535"/>
              <a:ext cx="692275" cy="44266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Milch, Kekse, Trinken, Frühstück, Milchpackung">
              <a:extLst>
                <a:ext uri="{FF2B5EF4-FFF2-40B4-BE49-F238E27FC236}">
                  <a16:creationId xmlns:a16="http://schemas.microsoft.com/office/drawing/2014/main" id="{F49CB90B-58AB-2C6A-2204-86FC4318CE1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4008"/>
            <a:stretch/>
          </p:blipFill>
          <p:spPr bwMode="auto">
            <a:xfrm>
              <a:off x="6208236" y="3399652"/>
              <a:ext cx="142164" cy="26922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descr="Wagen, Einkaufen, Supermarkt">
              <a:extLst>
                <a:ext uri="{FF2B5EF4-FFF2-40B4-BE49-F238E27FC236}">
                  <a16:creationId xmlns:a16="http://schemas.microsoft.com/office/drawing/2014/main" id="{865C81CE-B891-046F-29CE-3E5A8D90157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6039249" y="3467394"/>
              <a:ext cx="396662" cy="380581"/>
            </a:xfrm>
            <a:prstGeom prst="rect">
              <a:avLst/>
            </a:prstGeom>
            <a:noFill/>
            <a:extLst>
              <a:ext uri="{909E8E84-426E-40DD-AFC4-6F175D3DCCD1}">
                <a14:hiddenFill xmlns:a14="http://schemas.microsoft.com/office/drawing/2010/main">
                  <a:solidFill>
                    <a:srgbClr val="FFFFFF"/>
                  </a:solidFill>
                </a14:hiddenFill>
              </a:ext>
            </a:extLst>
          </p:spPr>
        </p:pic>
        <p:sp>
          <p:nvSpPr>
            <p:cNvPr id="25" name="Flussdiagramm: Verbinder zu einer anderen Seite 24">
              <a:extLst>
                <a:ext uri="{FF2B5EF4-FFF2-40B4-BE49-F238E27FC236}">
                  <a16:creationId xmlns:a16="http://schemas.microsoft.com/office/drawing/2014/main" id="{36280D2A-5958-0883-F125-BDC367C40C42}"/>
                </a:ext>
              </a:extLst>
            </p:cNvPr>
            <p:cNvSpPr/>
            <p:nvPr/>
          </p:nvSpPr>
          <p:spPr>
            <a:xfrm>
              <a:off x="6470994" y="3273479"/>
              <a:ext cx="154453" cy="177755"/>
            </a:xfrm>
            <a:prstGeom prst="flowChartOffpageConnector">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26" name="Flussdiagramm: Verbinder zu einer anderen Seite 25">
              <a:extLst>
                <a:ext uri="{FF2B5EF4-FFF2-40B4-BE49-F238E27FC236}">
                  <a16:creationId xmlns:a16="http://schemas.microsoft.com/office/drawing/2014/main" id="{4E616FC9-90EA-7DED-2D73-ACF695F55ED6}"/>
                </a:ext>
              </a:extLst>
            </p:cNvPr>
            <p:cNvSpPr/>
            <p:nvPr/>
          </p:nvSpPr>
          <p:spPr>
            <a:xfrm>
              <a:off x="6609787" y="3273479"/>
              <a:ext cx="154453" cy="177755"/>
            </a:xfrm>
            <a:prstGeom prst="flowChartOffpageConnector">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27" name="Flussdiagramm: Verbinder zu einer anderen Seite 26">
              <a:extLst>
                <a:ext uri="{FF2B5EF4-FFF2-40B4-BE49-F238E27FC236}">
                  <a16:creationId xmlns:a16="http://schemas.microsoft.com/office/drawing/2014/main" id="{6736F58A-F820-3873-6440-E5AF9F026E1F}"/>
                </a:ext>
              </a:extLst>
            </p:cNvPr>
            <p:cNvSpPr/>
            <p:nvPr/>
          </p:nvSpPr>
          <p:spPr>
            <a:xfrm>
              <a:off x="6741436" y="3273479"/>
              <a:ext cx="154453" cy="177755"/>
            </a:xfrm>
            <a:prstGeom prst="flowChartOffpageConnector">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28" name="Flussdiagramm: Verbinder zu einer anderen Seite 27">
              <a:extLst>
                <a:ext uri="{FF2B5EF4-FFF2-40B4-BE49-F238E27FC236}">
                  <a16:creationId xmlns:a16="http://schemas.microsoft.com/office/drawing/2014/main" id="{3F886FB4-38C1-DFC7-8422-96231EDC44C9}"/>
                </a:ext>
              </a:extLst>
            </p:cNvPr>
            <p:cNvSpPr/>
            <p:nvPr/>
          </p:nvSpPr>
          <p:spPr>
            <a:xfrm>
              <a:off x="6876146" y="3273479"/>
              <a:ext cx="154453" cy="177755"/>
            </a:xfrm>
            <a:prstGeom prst="flowChartOffpageConnector">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29" name="Flussdiagramm: Verbinder zu einer anderen Seite 28">
              <a:extLst>
                <a:ext uri="{FF2B5EF4-FFF2-40B4-BE49-F238E27FC236}">
                  <a16:creationId xmlns:a16="http://schemas.microsoft.com/office/drawing/2014/main" id="{549BC1AB-9E17-2941-8F36-61AFA01DD7B0}"/>
                </a:ext>
              </a:extLst>
            </p:cNvPr>
            <p:cNvSpPr/>
            <p:nvPr/>
          </p:nvSpPr>
          <p:spPr>
            <a:xfrm>
              <a:off x="7008816" y="3273479"/>
              <a:ext cx="154453" cy="177755"/>
            </a:xfrm>
            <a:prstGeom prst="flowChartOffpageConnector">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grpSp>
      <p:cxnSp>
        <p:nvCxnSpPr>
          <p:cNvPr id="31" name="Gerader Verbinder 30">
            <a:extLst>
              <a:ext uri="{FF2B5EF4-FFF2-40B4-BE49-F238E27FC236}">
                <a16:creationId xmlns:a16="http://schemas.microsoft.com/office/drawing/2014/main" id="{54695351-E01B-A1E2-2D96-A09FF9BA1F25}"/>
              </a:ext>
            </a:extLst>
          </p:cNvPr>
          <p:cNvCxnSpPr/>
          <p:nvPr/>
        </p:nvCxnSpPr>
        <p:spPr>
          <a:xfrm>
            <a:off x="1917216" y="3708086"/>
            <a:ext cx="569642" cy="0"/>
          </a:xfrm>
          <a:prstGeom prst="line">
            <a:avLst/>
          </a:prstGeom>
        </p:spPr>
        <p:style>
          <a:lnRef idx="1">
            <a:schemeClr val="dk1"/>
          </a:lnRef>
          <a:fillRef idx="0">
            <a:schemeClr val="dk1"/>
          </a:fillRef>
          <a:effectRef idx="0">
            <a:schemeClr val="dk1"/>
          </a:effectRef>
          <a:fontRef idx="minor">
            <a:schemeClr val="tx1"/>
          </a:fontRef>
        </p:style>
      </p:cxnSp>
      <p:grpSp>
        <p:nvGrpSpPr>
          <p:cNvPr id="7" name="Gruppieren 6">
            <a:extLst>
              <a:ext uri="{FF2B5EF4-FFF2-40B4-BE49-F238E27FC236}">
                <a16:creationId xmlns:a16="http://schemas.microsoft.com/office/drawing/2014/main" id="{2BBF3437-C594-E3C7-39C9-F5D876E8A0A3}"/>
              </a:ext>
            </a:extLst>
          </p:cNvPr>
          <p:cNvGrpSpPr/>
          <p:nvPr/>
        </p:nvGrpSpPr>
        <p:grpSpPr>
          <a:xfrm>
            <a:off x="3167411" y="2761699"/>
            <a:ext cx="2484076" cy="2077327"/>
            <a:chOff x="2866213" y="2706271"/>
            <a:chExt cx="2484076" cy="2132756"/>
          </a:xfrm>
        </p:grpSpPr>
        <p:sp>
          <p:nvSpPr>
            <p:cNvPr id="43" name="Ellipse 42">
              <a:extLst>
                <a:ext uri="{FF2B5EF4-FFF2-40B4-BE49-F238E27FC236}">
                  <a16:creationId xmlns:a16="http://schemas.microsoft.com/office/drawing/2014/main" id="{66996126-C3C2-2775-779F-883F0BFFC058}"/>
                </a:ext>
              </a:extLst>
            </p:cNvPr>
            <p:cNvSpPr/>
            <p:nvPr/>
          </p:nvSpPr>
          <p:spPr>
            <a:xfrm>
              <a:off x="2866213" y="2706271"/>
              <a:ext cx="2484076" cy="2132756"/>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26" name="Picture 2" descr="Kostenlose Vektorgrafiken zum Thema Fabrik">
              <a:extLst>
                <a:ext uri="{FF2B5EF4-FFF2-40B4-BE49-F238E27FC236}">
                  <a16:creationId xmlns:a16="http://schemas.microsoft.com/office/drawing/2014/main" id="{83FD4D49-6960-AEC1-33AA-B34188C4A6A7}"/>
                </a:ext>
              </a:extLst>
            </p:cNvPr>
            <p:cNvPicPr>
              <a:picLocks noChangeAspect="1" noChangeArrowheads="1"/>
            </p:cNvPicPr>
            <p:nvPr/>
          </p:nvPicPr>
          <p:blipFill>
            <a:blip r:embed="rId8"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607068" y="2783734"/>
              <a:ext cx="962201" cy="1076573"/>
            </a:xfrm>
            <a:prstGeom prst="rect">
              <a:avLst/>
            </a:prstGeom>
            <a:noFill/>
            <a:extLst>
              <a:ext uri="{909E8E84-426E-40DD-AFC4-6F175D3DCCD1}">
                <a14:hiddenFill xmlns:a14="http://schemas.microsoft.com/office/drawing/2010/main">
                  <a:solidFill>
                    <a:srgbClr val="FFFFFF"/>
                  </a:solidFill>
                </a14:hiddenFill>
              </a:ext>
            </a:extLst>
          </p:spPr>
        </p:pic>
        <p:sp>
          <p:nvSpPr>
            <p:cNvPr id="9" name="Pfeil: nach rechts 8">
              <a:extLst>
                <a:ext uri="{FF2B5EF4-FFF2-40B4-BE49-F238E27FC236}">
                  <a16:creationId xmlns:a16="http://schemas.microsoft.com/office/drawing/2014/main" id="{57F7A95D-6352-D947-00EE-FA25DC34C586}"/>
                </a:ext>
              </a:extLst>
            </p:cNvPr>
            <p:cNvSpPr/>
            <p:nvPr/>
          </p:nvSpPr>
          <p:spPr>
            <a:xfrm>
              <a:off x="3129382" y="3910853"/>
              <a:ext cx="666431" cy="536645"/>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Source</a:t>
              </a:r>
            </a:p>
          </p:txBody>
        </p:sp>
        <p:sp>
          <p:nvSpPr>
            <p:cNvPr id="10" name="Pfeil: nach rechts 9">
              <a:extLst>
                <a:ext uri="{FF2B5EF4-FFF2-40B4-BE49-F238E27FC236}">
                  <a16:creationId xmlns:a16="http://schemas.microsoft.com/office/drawing/2014/main" id="{FC4959B7-EDC8-5195-6B1A-1538464F4F86}"/>
                </a:ext>
              </a:extLst>
            </p:cNvPr>
            <p:cNvSpPr/>
            <p:nvPr/>
          </p:nvSpPr>
          <p:spPr>
            <a:xfrm>
              <a:off x="3795813" y="3910853"/>
              <a:ext cx="666431" cy="536645"/>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Make</a:t>
              </a:r>
            </a:p>
          </p:txBody>
        </p:sp>
        <p:sp>
          <p:nvSpPr>
            <p:cNvPr id="11" name="Pfeil: nach rechts 10">
              <a:extLst>
                <a:ext uri="{FF2B5EF4-FFF2-40B4-BE49-F238E27FC236}">
                  <a16:creationId xmlns:a16="http://schemas.microsoft.com/office/drawing/2014/main" id="{989A14A1-7DE6-EB1C-AF0D-35CD5EC7331B}"/>
                </a:ext>
              </a:extLst>
            </p:cNvPr>
            <p:cNvSpPr/>
            <p:nvPr/>
          </p:nvSpPr>
          <p:spPr>
            <a:xfrm>
              <a:off x="4462243" y="3902459"/>
              <a:ext cx="666431" cy="536645"/>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800" i="1" dirty="0"/>
                <a:t>Deliver</a:t>
              </a:r>
            </a:p>
          </p:txBody>
        </p:sp>
        <p:pic>
          <p:nvPicPr>
            <p:cNvPr id="20" name="Picture 18" descr="Milch, Kekse, Trinken, Frühstück, Milchpackung">
              <a:extLst>
                <a:ext uri="{FF2B5EF4-FFF2-40B4-BE49-F238E27FC236}">
                  <a16:creationId xmlns:a16="http://schemas.microsoft.com/office/drawing/2014/main" id="{DC234573-C58D-DBE8-8B76-38CE151737AA}"/>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4008"/>
            <a:stretch/>
          </p:blipFill>
          <p:spPr bwMode="auto">
            <a:xfrm>
              <a:off x="3354277" y="3391377"/>
              <a:ext cx="197447" cy="3838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8" descr="Milch, Kekse, Trinken, Frühstück, Milchpackung">
              <a:extLst>
                <a:ext uri="{FF2B5EF4-FFF2-40B4-BE49-F238E27FC236}">
                  <a16:creationId xmlns:a16="http://schemas.microsoft.com/office/drawing/2014/main" id="{75023BCD-AC20-6AF0-C932-9968463EFE85}"/>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4008"/>
            <a:stretch/>
          </p:blipFill>
          <p:spPr bwMode="auto">
            <a:xfrm>
              <a:off x="3467090" y="3500971"/>
              <a:ext cx="197447" cy="38389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Milch, Kekse, Trinken, Frühstück, Milchpackung">
              <a:extLst>
                <a:ext uri="{FF2B5EF4-FFF2-40B4-BE49-F238E27FC236}">
                  <a16:creationId xmlns:a16="http://schemas.microsoft.com/office/drawing/2014/main" id="{F39DF64B-6CEA-5DC6-860D-8E34A7AA7511}"/>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4008"/>
            <a:stretch/>
          </p:blipFill>
          <p:spPr bwMode="auto">
            <a:xfrm>
              <a:off x="3631286" y="3559250"/>
              <a:ext cx="197447" cy="383891"/>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feld 46">
            <a:extLst>
              <a:ext uri="{FF2B5EF4-FFF2-40B4-BE49-F238E27FC236}">
                <a16:creationId xmlns:a16="http://schemas.microsoft.com/office/drawing/2014/main" id="{23768E5A-2352-395F-A1A9-3F275FF548A6}"/>
              </a:ext>
            </a:extLst>
          </p:cNvPr>
          <p:cNvSpPr txBox="1"/>
          <p:nvPr/>
        </p:nvSpPr>
        <p:spPr>
          <a:xfrm>
            <a:off x="3569336" y="4893439"/>
            <a:ext cx="1721779" cy="646331"/>
          </a:xfrm>
          <a:prstGeom prst="rect">
            <a:avLst/>
          </a:prstGeom>
          <a:noFill/>
        </p:spPr>
        <p:txBody>
          <a:bodyPr wrap="square" rtlCol="0">
            <a:spAutoFit/>
          </a:bodyPr>
          <a:lstStyle/>
          <a:p>
            <a:pPr algn="ctr"/>
            <a:r>
              <a:rPr lang="en-US" sz="1800" b="1" dirty="0"/>
              <a:t>Manufacturer</a:t>
            </a:r>
          </a:p>
          <a:p>
            <a:pPr algn="ctr"/>
            <a:r>
              <a:rPr lang="en-US" sz="1800" dirty="0"/>
              <a:t>(Dairy)</a:t>
            </a:r>
          </a:p>
        </p:txBody>
      </p:sp>
      <p:sp>
        <p:nvSpPr>
          <p:cNvPr id="48" name="Textfeld 47">
            <a:extLst>
              <a:ext uri="{FF2B5EF4-FFF2-40B4-BE49-F238E27FC236}">
                <a16:creationId xmlns:a16="http://schemas.microsoft.com/office/drawing/2014/main" id="{92BFEACA-F097-1412-D5B9-6D4F963B4EBC}"/>
              </a:ext>
            </a:extLst>
          </p:cNvPr>
          <p:cNvSpPr txBox="1"/>
          <p:nvPr/>
        </p:nvSpPr>
        <p:spPr>
          <a:xfrm>
            <a:off x="928156" y="4893439"/>
            <a:ext cx="2191019" cy="646331"/>
          </a:xfrm>
          <a:prstGeom prst="rect">
            <a:avLst/>
          </a:prstGeom>
          <a:noFill/>
        </p:spPr>
        <p:txBody>
          <a:bodyPr wrap="square" rtlCol="0">
            <a:spAutoFit/>
          </a:bodyPr>
          <a:lstStyle/>
          <a:p>
            <a:pPr algn="ctr"/>
            <a:r>
              <a:rPr lang="en-US" sz="1800" b="1" dirty="0"/>
              <a:t>Supplier</a:t>
            </a:r>
          </a:p>
          <a:p>
            <a:pPr algn="ctr"/>
            <a:r>
              <a:rPr lang="en-US" sz="1800" dirty="0"/>
              <a:t>(Farm)</a:t>
            </a:r>
          </a:p>
        </p:txBody>
      </p:sp>
      <p:sp>
        <p:nvSpPr>
          <p:cNvPr id="49" name="Textfeld 48">
            <a:extLst>
              <a:ext uri="{FF2B5EF4-FFF2-40B4-BE49-F238E27FC236}">
                <a16:creationId xmlns:a16="http://schemas.microsoft.com/office/drawing/2014/main" id="{49C1B9F6-16B1-AA92-27C2-364C859207A4}"/>
              </a:ext>
            </a:extLst>
          </p:cNvPr>
          <p:cNvSpPr txBox="1"/>
          <p:nvPr/>
        </p:nvSpPr>
        <p:spPr>
          <a:xfrm>
            <a:off x="5958178" y="4893439"/>
            <a:ext cx="1807801" cy="646331"/>
          </a:xfrm>
          <a:prstGeom prst="rect">
            <a:avLst/>
          </a:prstGeom>
          <a:noFill/>
        </p:spPr>
        <p:txBody>
          <a:bodyPr wrap="square" rtlCol="0">
            <a:spAutoFit/>
          </a:bodyPr>
          <a:lstStyle/>
          <a:p>
            <a:pPr algn="ctr"/>
            <a:r>
              <a:rPr lang="en-US" sz="1800" b="1" dirty="0"/>
              <a:t>Customer</a:t>
            </a:r>
          </a:p>
          <a:p>
            <a:pPr algn="ctr"/>
            <a:r>
              <a:rPr lang="en-US" sz="1800" dirty="0"/>
              <a:t>(Supermarket)</a:t>
            </a:r>
          </a:p>
        </p:txBody>
      </p:sp>
      <p:sp>
        <p:nvSpPr>
          <p:cNvPr id="3" name="Textfeld 2">
            <a:extLst>
              <a:ext uri="{FF2B5EF4-FFF2-40B4-BE49-F238E27FC236}">
                <a16:creationId xmlns:a16="http://schemas.microsoft.com/office/drawing/2014/main" id="{2FF113AA-5806-7CF6-DA55-7ADF40AD8026}"/>
              </a:ext>
            </a:extLst>
          </p:cNvPr>
          <p:cNvSpPr txBox="1"/>
          <p:nvPr/>
        </p:nvSpPr>
        <p:spPr>
          <a:xfrm>
            <a:off x="928156" y="1686019"/>
            <a:ext cx="6812196" cy="707886"/>
          </a:xfrm>
          <a:prstGeom prst="rect">
            <a:avLst/>
          </a:prstGeom>
          <a:noFill/>
        </p:spPr>
        <p:txBody>
          <a:bodyPr wrap="square" rtlCol="0">
            <a:spAutoFit/>
          </a:bodyPr>
          <a:lstStyle/>
          <a:p>
            <a:r>
              <a:rPr lang="en-US" sz="2000" dirty="0">
                <a:solidFill>
                  <a:srgbClr val="202124"/>
                </a:solidFill>
                <a:latin typeface="arial" panose="020B0604020202020204" pitchFamily="34" charset="0"/>
              </a:rPr>
              <a:t>Flow of a good from the raw components to delivering the final product to the consumer</a:t>
            </a:r>
            <a:endParaRPr lang="de-AT" sz="2000" dirty="0"/>
          </a:p>
        </p:txBody>
      </p:sp>
      <p:sp>
        <p:nvSpPr>
          <p:cNvPr id="30" name="Textfeld 29">
            <a:extLst>
              <a:ext uri="{FF2B5EF4-FFF2-40B4-BE49-F238E27FC236}">
                <a16:creationId xmlns:a16="http://schemas.microsoft.com/office/drawing/2014/main" id="{DA46E58E-84B6-3E2B-EDA0-DF8FD146CD14}"/>
              </a:ext>
            </a:extLst>
          </p:cNvPr>
          <p:cNvSpPr txBox="1"/>
          <p:nvPr/>
        </p:nvSpPr>
        <p:spPr>
          <a:xfrm>
            <a:off x="2824077" y="5873650"/>
            <a:ext cx="4339192" cy="738664"/>
          </a:xfrm>
          <a:prstGeom prst="rect">
            <a:avLst/>
          </a:prstGeom>
          <a:noFill/>
        </p:spPr>
        <p:txBody>
          <a:bodyPr wrap="square" rtlCol="0">
            <a:spAutoFit/>
          </a:bodyPr>
          <a:lstStyle/>
          <a:p>
            <a:r>
              <a:rPr lang="en-US" sz="1400" dirty="0"/>
              <a:t>Information and money also flow in a supply chain.</a:t>
            </a:r>
          </a:p>
          <a:p>
            <a:r>
              <a:rPr lang="en-US" sz="1400" dirty="0"/>
              <a:t>In practice there are often not just simple chains, but rather complex supply networks.</a:t>
            </a:r>
          </a:p>
        </p:txBody>
      </p:sp>
      <p:pic>
        <p:nvPicPr>
          <p:cNvPr id="32" name="Picture 2" descr="Kostenlose Illustrationen zum Thema Hand">
            <a:extLst>
              <a:ext uri="{FF2B5EF4-FFF2-40B4-BE49-F238E27FC236}">
                <a16:creationId xmlns:a16="http://schemas.microsoft.com/office/drawing/2014/main" id="{DBCDD9C4-7E3C-3BD0-6DD1-36594E5DF25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2198032" y="5983133"/>
            <a:ext cx="639135" cy="30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235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F16284-9F1A-AE92-DB3B-3ACA533650A5}"/>
              </a:ext>
            </a:extLst>
          </p:cNvPr>
          <p:cNvSpPr>
            <a:spLocks noGrp="1"/>
          </p:cNvSpPr>
          <p:nvPr>
            <p:ph type="title"/>
          </p:nvPr>
        </p:nvSpPr>
        <p:spPr/>
        <p:txBody>
          <a:bodyPr/>
          <a:lstStyle/>
          <a:p>
            <a:r>
              <a:rPr lang="en-US" dirty="0"/>
              <a:t>What is sustainability?</a:t>
            </a:r>
          </a:p>
        </p:txBody>
      </p:sp>
      <p:sp>
        <p:nvSpPr>
          <p:cNvPr id="16" name="Textfeld 15">
            <a:extLst>
              <a:ext uri="{FF2B5EF4-FFF2-40B4-BE49-F238E27FC236}">
                <a16:creationId xmlns:a16="http://schemas.microsoft.com/office/drawing/2014/main" id="{A42347E1-4759-AAD7-69B2-FEB54CA7232C}"/>
              </a:ext>
            </a:extLst>
          </p:cNvPr>
          <p:cNvSpPr txBox="1"/>
          <p:nvPr/>
        </p:nvSpPr>
        <p:spPr>
          <a:xfrm>
            <a:off x="5834780" y="2079836"/>
            <a:ext cx="2534499" cy="3693319"/>
          </a:xfrm>
          <a:prstGeom prst="rect">
            <a:avLst/>
          </a:prstGeom>
          <a:noFill/>
        </p:spPr>
        <p:txBody>
          <a:bodyPr wrap="square" rtlCol="0">
            <a:spAutoFit/>
          </a:bodyPr>
          <a:lstStyle/>
          <a:p>
            <a:pPr marL="214313" indent="-214313">
              <a:buFont typeface="Arial" panose="020B0604020202020204" pitchFamily="34" charset="0"/>
              <a:buChar char="•"/>
            </a:pPr>
            <a:r>
              <a:rPr lang="en-US" sz="1800" dirty="0">
                <a:solidFill>
                  <a:srgbClr val="454545"/>
                </a:solidFill>
              </a:rPr>
              <a:t>Meeting the needs of the present without compromising the ability of future generations to meet their own needs (United Nations)</a:t>
            </a:r>
          </a:p>
          <a:p>
            <a:pPr marL="214313" indent="-214313">
              <a:buFont typeface="Arial" panose="020B0604020202020204" pitchFamily="34" charset="0"/>
              <a:buChar char="•"/>
            </a:pPr>
            <a:endParaRPr lang="en-US" sz="1800" dirty="0">
              <a:solidFill>
                <a:srgbClr val="454545"/>
              </a:solidFill>
            </a:endParaRPr>
          </a:p>
          <a:p>
            <a:pPr marL="214313" indent="-214313">
              <a:buFont typeface="Arial" panose="020B0604020202020204" pitchFamily="34" charset="0"/>
              <a:buChar char="•"/>
            </a:pPr>
            <a:r>
              <a:rPr lang="en-US" sz="1800" dirty="0">
                <a:solidFill>
                  <a:srgbClr val="454545"/>
                </a:solidFill>
              </a:rPr>
              <a:t>Ensuring a balance between social well-being, environmental care and economic activities</a:t>
            </a:r>
          </a:p>
        </p:txBody>
      </p:sp>
      <p:grpSp>
        <p:nvGrpSpPr>
          <p:cNvPr id="17" name="Gruppieren 16">
            <a:extLst>
              <a:ext uri="{FF2B5EF4-FFF2-40B4-BE49-F238E27FC236}">
                <a16:creationId xmlns:a16="http://schemas.microsoft.com/office/drawing/2014/main" id="{CA39437F-E58F-0A44-A72D-F00A904B8A52}"/>
              </a:ext>
            </a:extLst>
          </p:cNvPr>
          <p:cNvGrpSpPr/>
          <p:nvPr/>
        </p:nvGrpSpPr>
        <p:grpSpPr>
          <a:xfrm>
            <a:off x="827088" y="2447761"/>
            <a:ext cx="4707355" cy="2890036"/>
            <a:chOff x="827088" y="2447761"/>
            <a:chExt cx="4707355" cy="2890036"/>
          </a:xfrm>
        </p:grpSpPr>
        <p:sp>
          <p:nvSpPr>
            <p:cNvPr id="4" name="Rechteck 3">
              <a:extLst>
                <a:ext uri="{FF2B5EF4-FFF2-40B4-BE49-F238E27FC236}">
                  <a16:creationId xmlns:a16="http://schemas.microsoft.com/office/drawing/2014/main" id="{DE2D867E-D4A1-F3E5-031E-5F3550FACAB5}"/>
                </a:ext>
              </a:extLst>
            </p:cNvPr>
            <p:cNvSpPr/>
            <p:nvPr/>
          </p:nvSpPr>
          <p:spPr>
            <a:xfrm>
              <a:off x="1204471" y="3098092"/>
              <a:ext cx="1099493" cy="18784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5" name="Rechteck 4">
              <a:extLst>
                <a:ext uri="{FF2B5EF4-FFF2-40B4-BE49-F238E27FC236}">
                  <a16:creationId xmlns:a16="http://schemas.microsoft.com/office/drawing/2014/main" id="{07BB506C-9EFE-F190-CC29-A51782D0487D}"/>
                </a:ext>
              </a:extLst>
            </p:cNvPr>
            <p:cNvSpPr/>
            <p:nvPr/>
          </p:nvSpPr>
          <p:spPr>
            <a:xfrm>
              <a:off x="2603143" y="3098092"/>
              <a:ext cx="1099493" cy="18784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6" name="Rechteck 5">
              <a:extLst>
                <a:ext uri="{FF2B5EF4-FFF2-40B4-BE49-F238E27FC236}">
                  <a16:creationId xmlns:a16="http://schemas.microsoft.com/office/drawing/2014/main" id="{B2863CF1-0693-9CE4-F1D3-54371B67FA84}"/>
                </a:ext>
              </a:extLst>
            </p:cNvPr>
            <p:cNvSpPr/>
            <p:nvPr/>
          </p:nvSpPr>
          <p:spPr>
            <a:xfrm>
              <a:off x="4001815" y="3098092"/>
              <a:ext cx="1099493" cy="18784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7" name="Gleichschenkliges Dreieck 6">
              <a:extLst>
                <a:ext uri="{FF2B5EF4-FFF2-40B4-BE49-F238E27FC236}">
                  <a16:creationId xmlns:a16="http://schemas.microsoft.com/office/drawing/2014/main" id="{3C4EAAEA-6882-9794-4CF9-670627953DB7}"/>
                </a:ext>
              </a:extLst>
            </p:cNvPr>
            <p:cNvSpPr/>
            <p:nvPr/>
          </p:nvSpPr>
          <p:spPr>
            <a:xfrm>
              <a:off x="827088" y="2447761"/>
              <a:ext cx="4707355" cy="469727"/>
            </a:xfrm>
            <a:prstGeom prst="triangle">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p>
          </p:txBody>
        </p:sp>
        <p:sp>
          <p:nvSpPr>
            <p:cNvPr id="8" name="Rechteck 7">
              <a:extLst>
                <a:ext uri="{FF2B5EF4-FFF2-40B4-BE49-F238E27FC236}">
                  <a16:creationId xmlns:a16="http://schemas.microsoft.com/office/drawing/2014/main" id="{BBC1374C-1AD2-21DF-A277-1BBFBE5D194C}"/>
                </a:ext>
              </a:extLst>
            </p:cNvPr>
            <p:cNvSpPr/>
            <p:nvPr/>
          </p:nvSpPr>
          <p:spPr>
            <a:xfrm>
              <a:off x="1113535" y="2917487"/>
              <a:ext cx="1281363" cy="180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9" name="Rechteck 8">
              <a:extLst>
                <a:ext uri="{FF2B5EF4-FFF2-40B4-BE49-F238E27FC236}">
                  <a16:creationId xmlns:a16="http://schemas.microsoft.com/office/drawing/2014/main" id="{8D780D16-8A3D-AA14-957B-5BF06DA2BEDA}"/>
                </a:ext>
              </a:extLst>
            </p:cNvPr>
            <p:cNvSpPr/>
            <p:nvPr/>
          </p:nvSpPr>
          <p:spPr>
            <a:xfrm>
              <a:off x="2512207" y="2917487"/>
              <a:ext cx="1281363" cy="180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0" name="Rechteck 9">
              <a:extLst>
                <a:ext uri="{FF2B5EF4-FFF2-40B4-BE49-F238E27FC236}">
                  <a16:creationId xmlns:a16="http://schemas.microsoft.com/office/drawing/2014/main" id="{F58323C0-AF62-2570-D44B-0194B9F54D55}"/>
                </a:ext>
              </a:extLst>
            </p:cNvPr>
            <p:cNvSpPr/>
            <p:nvPr/>
          </p:nvSpPr>
          <p:spPr>
            <a:xfrm>
              <a:off x="3914060" y="2917487"/>
              <a:ext cx="1281363" cy="180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1" name="Rechteck 10">
              <a:extLst>
                <a:ext uri="{FF2B5EF4-FFF2-40B4-BE49-F238E27FC236}">
                  <a16:creationId xmlns:a16="http://schemas.microsoft.com/office/drawing/2014/main" id="{353924AA-3D3B-0236-ED28-DF8DE994DC2F}"/>
                </a:ext>
              </a:extLst>
            </p:cNvPr>
            <p:cNvSpPr/>
            <p:nvPr/>
          </p:nvSpPr>
          <p:spPr>
            <a:xfrm>
              <a:off x="1113535" y="4976587"/>
              <a:ext cx="1281363" cy="180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2" name="Rechteck 11">
              <a:extLst>
                <a:ext uri="{FF2B5EF4-FFF2-40B4-BE49-F238E27FC236}">
                  <a16:creationId xmlns:a16="http://schemas.microsoft.com/office/drawing/2014/main" id="{6F12A2DC-567D-6B0A-1673-BB8C10FABAB6}"/>
                </a:ext>
              </a:extLst>
            </p:cNvPr>
            <p:cNvSpPr/>
            <p:nvPr/>
          </p:nvSpPr>
          <p:spPr>
            <a:xfrm>
              <a:off x="2512207" y="4976587"/>
              <a:ext cx="1281363" cy="180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3" name="Rechteck 12">
              <a:extLst>
                <a:ext uri="{FF2B5EF4-FFF2-40B4-BE49-F238E27FC236}">
                  <a16:creationId xmlns:a16="http://schemas.microsoft.com/office/drawing/2014/main" id="{AC32887D-36A3-ABAD-A1F7-CC37C436BB32}"/>
                </a:ext>
              </a:extLst>
            </p:cNvPr>
            <p:cNvSpPr/>
            <p:nvPr/>
          </p:nvSpPr>
          <p:spPr>
            <a:xfrm>
              <a:off x="3914060" y="4976587"/>
              <a:ext cx="1281363" cy="180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4" name="Rechteck 13">
              <a:extLst>
                <a:ext uri="{FF2B5EF4-FFF2-40B4-BE49-F238E27FC236}">
                  <a16:creationId xmlns:a16="http://schemas.microsoft.com/office/drawing/2014/main" id="{C9FC929C-2E21-2320-628F-F5891DA4E59C}"/>
                </a:ext>
              </a:extLst>
            </p:cNvPr>
            <p:cNvSpPr/>
            <p:nvPr/>
          </p:nvSpPr>
          <p:spPr>
            <a:xfrm>
              <a:off x="827088" y="5157192"/>
              <a:ext cx="4707354" cy="18060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800" dirty="0"/>
            </a:p>
          </p:txBody>
        </p:sp>
        <p:sp>
          <p:nvSpPr>
            <p:cNvPr id="15" name="Textfeld 14">
              <a:extLst>
                <a:ext uri="{FF2B5EF4-FFF2-40B4-BE49-F238E27FC236}">
                  <a16:creationId xmlns:a16="http://schemas.microsoft.com/office/drawing/2014/main" id="{52EAB36A-C3F2-E9C3-A0AD-F145662E1FE0}"/>
                </a:ext>
              </a:extLst>
            </p:cNvPr>
            <p:cNvSpPr txBox="1"/>
            <p:nvPr/>
          </p:nvSpPr>
          <p:spPr>
            <a:xfrm>
              <a:off x="2179136" y="2530522"/>
              <a:ext cx="2003258" cy="338554"/>
            </a:xfrm>
            <a:prstGeom prst="rect">
              <a:avLst/>
            </a:prstGeom>
            <a:noFill/>
          </p:spPr>
          <p:txBody>
            <a:bodyPr wrap="square" rtlCol="0">
              <a:spAutoFit/>
            </a:bodyPr>
            <a:lstStyle/>
            <a:p>
              <a:pPr algn="ctr"/>
              <a:r>
                <a:rPr lang="en-US" sz="1600" b="1" dirty="0"/>
                <a:t>Sustainability</a:t>
              </a:r>
              <a:endParaRPr lang="en-US" sz="675" b="1" dirty="0"/>
            </a:p>
          </p:txBody>
        </p:sp>
        <p:grpSp>
          <p:nvGrpSpPr>
            <p:cNvPr id="3" name="Gruppieren 2">
              <a:extLst>
                <a:ext uri="{FF2B5EF4-FFF2-40B4-BE49-F238E27FC236}">
                  <a16:creationId xmlns:a16="http://schemas.microsoft.com/office/drawing/2014/main" id="{38AACB39-AF80-DD4D-E1CF-0C01180C2DD0}"/>
                </a:ext>
              </a:extLst>
            </p:cNvPr>
            <p:cNvGrpSpPr/>
            <p:nvPr/>
          </p:nvGrpSpPr>
          <p:grpSpPr>
            <a:xfrm>
              <a:off x="1364937" y="4079656"/>
              <a:ext cx="778559" cy="778559"/>
              <a:chOff x="2065224" y="2629762"/>
              <a:chExt cx="1038079" cy="1038079"/>
            </a:xfrm>
          </p:grpSpPr>
          <p:pic>
            <p:nvPicPr>
              <p:cNvPr id="19" name="Picture 4" descr="Kostenlose Vektorgrafiken zum Thema Belastung">
                <a:extLst>
                  <a:ext uri="{FF2B5EF4-FFF2-40B4-BE49-F238E27FC236}">
                    <a16:creationId xmlns:a16="http://schemas.microsoft.com/office/drawing/2014/main" id="{96D057DC-CB90-0C15-9268-2BD7CF3694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207" y="2841484"/>
                <a:ext cx="532113" cy="697854"/>
              </a:xfrm>
              <a:prstGeom prst="rect">
                <a:avLst/>
              </a:prstGeom>
              <a:noFill/>
              <a:extLst>
                <a:ext uri="{909E8E84-426E-40DD-AFC4-6F175D3DCCD1}">
                  <a14:hiddenFill xmlns:a14="http://schemas.microsoft.com/office/drawing/2010/main">
                    <a:solidFill>
                      <a:srgbClr val="FFFFFF"/>
                    </a:solidFill>
                  </a14:hiddenFill>
                </a:ext>
              </a:extLst>
            </p:spPr>
          </p:pic>
          <p:sp>
            <p:nvSpPr>
              <p:cNvPr id="20" name="Verbotsymbol 19">
                <a:extLst>
                  <a:ext uri="{FF2B5EF4-FFF2-40B4-BE49-F238E27FC236}">
                    <a16:creationId xmlns:a16="http://schemas.microsoft.com/office/drawing/2014/main" id="{43F2AC1A-92A8-CDFC-797C-FAC6FFED2388}"/>
                  </a:ext>
                </a:extLst>
              </p:cNvPr>
              <p:cNvSpPr/>
              <p:nvPr/>
            </p:nvSpPr>
            <p:spPr>
              <a:xfrm>
                <a:off x="2065224" y="2629762"/>
                <a:ext cx="1038079" cy="1038079"/>
              </a:xfrm>
              <a:prstGeom prst="noSmoking">
                <a:avLst>
                  <a:gd name="adj" fmla="val 8173"/>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21" name="Gruppieren 20">
              <a:extLst>
                <a:ext uri="{FF2B5EF4-FFF2-40B4-BE49-F238E27FC236}">
                  <a16:creationId xmlns:a16="http://schemas.microsoft.com/office/drawing/2014/main" id="{3282EFF3-95E5-45F0-AFDC-570D4E743E29}"/>
                </a:ext>
              </a:extLst>
            </p:cNvPr>
            <p:cNvGrpSpPr/>
            <p:nvPr/>
          </p:nvGrpSpPr>
          <p:grpSpPr>
            <a:xfrm>
              <a:off x="2750521" y="4079656"/>
              <a:ext cx="778559" cy="778559"/>
              <a:chOff x="2065224" y="3884990"/>
              <a:chExt cx="1038079" cy="1038079"/>
            </a:xfrm>
          </p:grpSpPr>
          <p:pic>
            <p:nvPicPr>
              <p:cNvPr id="22" name="Picture 2">
                <a:extLst>
                  <a:ext uri="{FF2B5EF4-FFF2-40B4-BE49-F238E27FC236}">
                    <a16:creationId xmlns:a16="http://schemas.microsoft.com/office/drawing/2014/main" id="{AF7C947B-B7F8-DE28-2E2A-799FBB2B281F}"/>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291161" y="4110190"/>
                <a:ext cx="586204" cy="574219"/>
              </a:xfrm>
              <a:prstGeom prst="rect">
                <a:avLst/>
              </a:prstGeom>
              <a:noFill/>
              <a:extLst>
                <a:ext uri="{909E8E84-426E-40DD-AFC4-6F175D3DCCD1}">
                  <a14:hiddenFill xmlns:a14="http://schemas.microsoft.com/office/drawing/2010/main">
                    <a:solidFill>
                      <a:srgbClr val="FFFFFF"/>
                    </a:solidFill>
                  </a14:hiddenFill>
                </a:ext>
              </a:extLst>
            </p:spPr>
          </p:pic>
          <p:sp>
            <p:nvSpPr>
              <p:cNvPr id="23" name="Verbotsymbol 22">
                <a:extLst>
                  <a:ext uri="{FF2B5EF4-FFF2-40B4-BE49-F238E27FC236}">
                    <a16:creationId xmlns:a16="http://schemas.microsoft.com/office/drawing/2014/main" id="{34425505-BA06-EF92-A8F1-D0E0E6C3F0DA}"/>
                  </a:ext>
                </a:extLst>
              </p:cNvPr>
              <p:cNvSpPr/>
              <p:nvPr/>
            </p:nvSpPr>
            <p:spPr>
              <a:xfrm>
                <a:off x="2065224" y="3884990"/>
                <a:ext cx="1038079" cy="1038079"/>
              </a:xfrm>
              <a:prstGeom prst="noSmoking">
                <a:avLst>
                  <a:gd name="adj" fmla="val 8173"/>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24" name="Gruppieren 23">
              <a:extLst>
                <a:ext uri="{FF2B5EF4-FFF2-40B4-BE49-F238E27FC236}">
                  <a16:creationId xmlns:a16="http://schemas.microsoft.com/office/drawing/2014/main" id="{39CDCCF3-80E3-E743-9034-C8C34C4909FE}"/>
                </a:ext>
              </a:extLst>
            </p:cNvPr>
            <p:cNvGrpSpPr/>
            <p:nvPr/>
          </p:nvGrpSpPr>
          <p:grpSpPr>
            <a:xfrm>
              <a:off x="4129006" y="4079656"/>
              <a:ext cx="778559" cy="778559"/>
              <a:chOff x="2065224" y="5136414"/>
              <a:chExt cx="1038079" cy="1038079"/>
            </a:xfrm>
          </p:grpSpPr>
          <p:pic>
            <p:nvPicPr>
              <p:cNvPr id="25" name="Picture 2" descr="Kostenlose Illustrationen zum Thema Symbol">
                <a:extLst>
                  <a:ext uri="{FF2B5EF4-FFF2-40B4-BE49-F238E27FC236}">
                    <a16:creationId xmlns:a16="http://schemas.microsoft.com/office/drawing/2014/main" id="{437F9E70-18F6-B338-0240-50AA0F4F1545}"/>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7198" y="5426906"/>
                <a:ext cx="734130" cy="518479"/>
              </a:xfrm>
              <a:prstGeom prst="rect">
                <a:avLst/>
              </a:prstGeom>
              <a:noFill/>
              <a:extLst>
                <a:ext uri="{909E8E84-426E-40DD-AFC4-6F175D3DCCD1}">
                  <a14:hiddenFill xmlns:a14="http://schemas.microsoft.com/office/drawing/2010/main">
                    <a:solidFill>
                      <a:srgbClr val="FFFFFF"/>
                    </a:solidFill>
                  </a14:hiddenFill>
                </a:ext>
              </a:extLst>
            </p:spPr>
          </p:pic>
          <p:sp>
            <p:nvSpPr>
              <p:cNvPr id="27" name="Verbotsymbol 26">
                <a:extLst>
                  <a:ext uri="{FF2B5EF4-FFF2-40B4-BE49-F238E27FC236}">
                    <a16:creationId xmlns:a16="http://schemas.microsoft.com/office/drawing/2014/main" id="{4FAB4294-DD1C-244E-D15B-A59527CB972E}"/>
                  </a:ext>
                </a:extLst>
              </p:cNvPr>
              <p:cNvSpPr/>
              <p:nvPr/>
            </p:nvSpPr>
            <p:spPr>
              <a:xfrm>
                <a:off x="2065224" y="5136414"/>
                <a:ext cx="1038079" cy="1038079"/>
              </a:xfrm>
              <a:prstGeom prst="noSmoking">
                <a:avLst>
                  <a:gd name="adj" fmla="val 8173"/>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sp>
          <p:nvSpPr>
            <p:cNvPr id="28" name="Textfeld 27">
              <a:extLst>
                <a:ext uri="{FF2B5EF4-FFF2-40B4-BE49-F238E27FC236}">
                  <a16:creationId xmlns:a16="http://schemas.microsoft.com/office/drawing/2014/main" id="{8EB1CA9F-7751-8E1F-7742-AEBD6CF73B9F}"/>
                </a:ext>
              </a:extLst>
            </p:cNvPr>
            <p:cNvSpPr txBox="1"/>
            <p:nvPr/>
          </p:nvSpPr>
          <p:spPr>
            <a:xfrm>
              <a:off x="1204471" y="3438830"/>
              <a:ext cx="1099493" cy="338554"/>
            </a:xfrm>
            <a:prstGeom prst="rect">
              <a:avLst/>
            </a:prstGeom>
            <a:noFill/>
          </p:spPr>
          <p:txBody>
            <a:bodyPr wrap="square" rtlCol="0">
              <a:spAutoFit/>
            </a:bodyPr>
            <a:lstStyle/>
            <a:p>
              <a:pPr algn="ctr"/>
              <a:r>
                <a:rPr lang="en-US" sz="1600" dirty="0"/>
                <a:t>Social</a:t>
              </a:r>
            </a:p>
          </p:txBody>
        </p:sp>
        <p:sp>
          <p:nvSpPr>
            <p:cNvPr id="29" name="Textfeld 28">
              <a:extLst>
                <a:ext uri="{FF2B5EF4-FFF2-40B4-BE49-F238E27FC236}">
                  <a16:creationId xmlns:a16="http://schemas.microsoft.com/office/drawing/2014/main" id="{78D698A3-3AB8-96BD-A13B-2C72F02DADAA}"/>
                </a:ext>
              </a:extLst>
            </p:cNvPr>
            <p:cNvSpPr txBox="1"/>
            <p:nvPr/>
          </p:nvSpPr>
          <p:spPr>
            <a:xfrm>
              <a:off x="2603143" y="3438831"/>
              <a:ext cx="1099493" cy="510909"/>
            </a:xfrm>
            <a:prstGeom prst="rect">
              <a:avLst/>
            </a:prstGeom>
            <a:noFill/>
          </p:spPr>
          <p:txBody>
            <a:bodyPr wrap="square" rtlCol="0">
              <a:spAutoFit/>
            </a:bodyPr>
            <a:lstStyle/>
            <a:p>
              <a:pPr algn="ctr">
                <a:lnSpc>
                  <a:spcPct val="85000"/>
                </a:lnSpc>
              </a:pPr>
              <a:r>
                <a:rPr lang="en-US" sz="1600" dirty="0"/>
                <a:t>Environ-</a:t>
              </a:r>
              <a:br>
                <a:rPr lang="en-US" sz="1600" dirty="0"/>
              </a:br>
              <a:r>
                <a:rPr lang="en-US" sz="1600" dirty="0"/>
                <a:t>mental</a:t>
              </a:r>
            </a:p>
          </p:txBody>
        </p:sp>
        <p:sp>
          <p:nvSpPr>
            <p:cNvPr id="30" name="Textfeld 29">
              <a:extLst>
                <a:ext uri="{FF2B5EF4-FFF2-40B4-BE49-F238E27FC236}">
                  <a16:creationId xmlns:a16="http://schemas.microsoft.com/office/drawing/2014/main" id="{3DF82A33-E0B6-8168-1BBF-99E31DCD9FCB}"/>
                </a:ext>
              </a:extLst>
            </p:cNvPr>
            <p:cNvSpPr txBox="1"/>
            <p:nvPr/>
          </p:nvSpPr>
          <p:spPr>
            <a:xfrm>
              <a:off x="4001814" y="3438830"/>
              <a:ext cx="1099493" cy="338554"/>
            </a:xfrm>
            <a:prstGeom prst="rect">
              <a:avLst/>
            </a:prstGeom>
            <a:noFill/>
          </p:spPr>
          <p:txBody>
            <a:bodyPr wrap="square" rtlCol="0">
              <a:spAutoFit/>
            </a:bodyPr>
            <a:lstStyle/>
            <a:p>
              <a:pPr algn="ctr"/>
              <a:r>
                <a:rPr lang="en-US" sz="1600" dirty="0"/>
                <a:t>Economic</a:t>
              </a:r>
            </a:p>
          </p:txBody>
        </p:sp>
      </p:grpSp>
    </p:spTree>
    <p:extLst>
      <p:ext uri="{BB962C8B-B14F-4D97-AF65-F5344CB8AC3E}">
        <p14:creationId xmlns:p14="http://schemas.microsoft.com/office/powerpoint/2010/main" val="3429331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81035-3CB5-D76E-F7B2-6F1117018209}"/>
              </a:ext>
            </a:extLst>
          </p:cNvPr>
          <p:cNvSpPr>
            <a:spLocks noGrp="1"/>
          </p:cNvSpPr>
          <p:nvPr>
            <p:ph type="title"/>
          </p:nvPr>
        </p:nvSpPr>
        <p:spPr>
          <a:xfrm>
            <a:off x="827089" y="260350"/>
            <a:ext cx="5624738" cy="865188"/>
          </a:xfrm>
        </p:spPr>
        <p:txBody>
          <a:bodyPr/>
          <a:lstStyle/>
          <a:p>
            <a:r>
              <a:rPr lang="en-US" dirty="0"/>
              <a:t>What makes a supply chain sustainable?</a:t>
            </a:r>
          </a:p>
        </p:txBody>
      </p:sp>
      <p:sp>
        <p:nvSpPr>
          <p:cNvPr id="4" name="Pfeil: nach rechts 3">
            <a:extLst>
              <a:ext uri="{FF2B5EF4-FFF2-40B4-BE49-F238E27FC236}">
                <a16:creationId xmlns:a16="http://schemas.microsoft.com/office/drawing/2014/main" id="{166B9FAF-0F45-3C75-378B-61C0297743A9}"/>
              </a:ext>
            </a:extLst>
          </p:cNvPr>
          <p:cNvSpPr/>
          <p:nvPr/>
        </p:nvSpPr>
        <p:spPr>
          <a:xfrm>
            <a:off x="2160346" y="2214699"/>
            <a:ext cx="1132502" cy="672498"/>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i="1" cap="small" dirty="0"/>
              <a:t>Source</a:t>
            </a:r>
          </a:p>
        </p:txBody>
      </p:sp>
      <p:sp>
        <p:nvSpPr>
          <p:cNvPr id="5" name="Pfeil: nach rechts 4">
            <a:extLst>
              <a:ext uri="{FF2B5EF4-FFF2-40B4-BE49-F238E27FC236}">
                <a16:creationId xmlns:a16="http://schemas.microsoft.com/office/drawing/2014/main" id="{E0F3D7AA-F11E-B552-71E3-1FEE4BDBB82D}"/>
              </a:ext>
            </a:extLst>
          </p:cNvPr>
          <p:cNvSpPr/>
          <p:nvPr/>
        </p:nvSpPr>
        <p:spPr>
          <a:xfrm>
            <a:off x="4241454" y="2214699"/>
            <a:ext cx="1132502" cy="672498"/>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i="1" cap="small" dirty="0"/>
              <a:t>Make</a:t>
            </a:r>
          </a:p>
        </p:txBody>
      </p:sp>
      <p:sp>
        <p:nvSpPr>
          <p:cNvPr id="6" name="Pfeil: nach rechts 5">
            <a:extLst>
              <a:ext uri="{FF2B5EF4-FFF2-40B4-BE49-F238E27FC236}">
                <a16:creationId xmlns:a16="http://schemas.microsoft.com/office/drawing/2014/main" id="{5C40FBEC-B656-B082-F4EE-1E9578801F56}"/>
              </a:ext>
            </a:extLst>
          </p:cNvPr>
          <p:cNvSpPr/>
          <p:nvPr/>
        </p:nvSpPr>
        <p:spPr>
          <a:xfrm>
            <a:off x="6451826" y="2214699"/>
            <a:ext cx="1132502" cy="672498"/>
          </a:xfrm>
          <a:prstGeom prst="rightArrow">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i="1" cap="small" dirty="0"/>
              <a:t>Deliver</a:t>
            </a:r>
          </a:p>
        </p:txBody>
      </p:sp>
      <p:grpSp>
        <p:nvGrpSpPr>
          <p:cNvPr id="23" name="Gruppieren 22">
            <a:extLst>
              <a:ext uri="{FF2B5EF4-FFF2-40B4-BE49-F238E27FC236}">
                <a16:creationId xmlns:a16="http://schemas.microsoft.com/office/drawing/2014/main" id="{DD1357C2-F7E6-88F9-0286-ACF9652F1969}"/>
              </a:ext>
            </a:extLst>
          </p:cNvPr>
          <p:cNvGrpSpPr/>
          <p:nvPr/>
        </p:nvGrpSpPr>
        <p:grpSpPr>
          <a:xfrm>
            <a:off x="796087" y="3057568"/>
            <a:ext cx="778559" cy="778559"/>
            <a:chOff x="2065224" y="2629762"/>
            <a:chExt cx="1038079" cy="1038079"/>
          </a:xfrm>
        </p:grpSpPr>
        <p:pic>
          <p:nvPicPr>
            <p:cNvPr id="7" name="Picture 4" descr="Kostenlose Vektorgrafiken zum Thema Belastung">
              <a:extLst>
                <a:ext uri="{FF2B5EF4-FFF2-40B4-BE49-F238E27FC236}">
                  <a16:creationId xmlns:a16="http://schemas.microsoft.com/office/drawing/2014/main" id="{D1A447FB-15FB-091D-56B0-5D67E3672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8207" y="2841484"/>
              <a:ext cx="532113" cy="697854"/>
            </a:xfrm>
            <a:prstGeom prst="rect">
              <a:avLst/>
            </a:prstGeom>
            <a:noFill/>
            <a:extLst>
              <a:ext uri="{909E8E84-426E-40DD-AFC4-6F175D3DCCD1}">
                <a14:hiddenFill xmlns:a14="http://schemas.microsoft.com/office/drawing/2010/main">
                  <a:solidFill>
                    <a:srgbClr val="FFFFFF"/>
                  </a:solidFill>
                </a14:hiddenFill>
              </a:ext>
            </a:extLst>
          </p:spPr>
        </p:pic>
        <p:sp>
          <p:nvSpPr>
            <p:cNvPr id="15" name="Verbotsymbol 14">
              <a:extLst>
                <a:ext uri="{FF2B5EF4-FFF2-40B4-BE49-F238E27FC236}">
                  <a16:creationId xmlns:a16="http://schemas.microsoft.com/office/drawing/2014/main" id="{CBBA7738-51AA-6954-6AAE-27EC725522C6}"/>
                </a:ext>
              </a:extLst>
            </p:cNvPr>
            <p:cNvSpPr/>
            <p:nvPr/>
          </p:nvSpPr>
          <p:spPr>
            <a:xfrm>
              <a:off x="2065224" y="2629762"/>
              <a:ext cx="1038079" cy="1038079"/>
            </a:xfrm>
            <a:prstGeom prst="noSmoking">
              <a:avLst>
                <a:gd name="adj" fmla="val 8173"/>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25" name="Gruppieren 24">
            <a:extLst>
              <a:ext uri="{FF2B5EF4-FFF2-40B4-BE49-F238E27FC236}">
                <a16:creationId xmlns:a16="http://schemas.microsoft.com/office/drawing/2014/main" id="{EA7D656F-5203-E2DE-208B-59B014D8211A}"/>
              </a:ext>
            </a:extLst>
          </p:cNvPr>
          <p:cNvGrpSpPr/>
          <p:nvPr/>
        </p:nvGrpSpPr>
        <p:grpSpPr>
          <a:xfrm>
            <a:off x="796087" y="3988563"/>
            <a:ext cx="778559" cy="778559"/>
            <a:chOff x="2065224" y="3884990"/>
            <a:chExt cx="1038079" cy="1038079"/>
          </a:xfrm>
        </p:grpSpPr>
        <p:pic>
          <p:nvPicPr>
            <p:cNvPr id="8" name="Picture 2">
              <a:extLst>
                <a:ext uri="{FF2B5EF4-FFF2-40B4-BE49-F238E27FC236}">
                  <a16:creationId xmlns:a16="http://schemas.microsoft.com/office/drawing/2014/main" id="{1819A552-C513-BA0E-1010-E4AD11A22AF5}"/>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291161" y="4110190"/>
              <a:ext cx="586204" cy="574219"/>
            </a:xfrm>
            <a:prstGeom prst="rect">
              <a:avLst/>
            </a:prstGeom>
            <a:noFill/>
            <a:extLst>
              <a:ext uri="{909E8E84-426E-40DD-AFC4-6F175D3DCCD1}">
                <a14:hiddenFill xmlns:a14="http://schemas.microsoft.com/office/drawing/2010/main">
                  <a:solidFill>
                    <a:srgbClr val="FFFFFF"/>
                  </a:solidFill>
                </a14:hiddenFill>
              </a:ext>
            </a:extLst>
          </p:spPr>
        </p:pic>
        <p:sp>
          <p:nvSpPr>
            <p:cNvPr id="16" name="Verbotsymbol 15">
              <a:extLst>
                <a:ext uri="{FF2B5EF4-FFF2-40B4-BE49-F238E27FC236}">
                  <a16:creationId xmlns:a16="http://schemas.microsoft.com/office/drawing/2014/main" id="{1A6C435C-4109-BF97-7C9D-565EA50463EC}"/>
                </a:ext>
              </a:extLst>
            </p:cNvPr>
            <p:cNvSpPr/>
            <p:nvPr/>
          </p:nvSpPr>
          <p:spPr>
            <a:xfrm>
              <a:off x="2065224" y="3884990"/>
              <a:ext cx="1038079" cy="1038079"/>
            </a:xfrm>
            <a:prstGeom prst="noSmoking">
              <a:avLst>
                <a:gd name="adj" fmla="val 8173"/>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grpSp>
        <p:nvGrpSpPr>
          <p:cNvPr id="24" name="Gruppieren 23">
            <a:extLst>
              <a:ext uri="{FF2B5EF4-FFF2-40B4-BE49-F238E27FC236}">
                <a16:creationId xmlns:a16="http://schemas.microsoft.com/office/drawing/2014/main" id="{B860CB11-1A91-7B21-93A9-D7251C19FF67}"/>
              </a:ext>
            </a:extLst>
          </p:cNvPr>
          <p:cNvGrpSpPr/>
          <p:nvPr/>
        </p:nvGrpSpPr>
        <p:grpSpPr>
          <a:xfrm>
            <a:off x="796087" y="4919559"/>
            <a:ext cx="778559" cy="778559"/>
            <a:chOff x="2065224" y="5136414"/>
            <a:chExt cx="1038079" cy="1038079"/>
          </a:xfrm>
        </p:grpSpPr>
        <p:pic>
          <p:nvPicPr>
            <p:cNvPr id="3" name="Picture 2" descr="Kostenlose Illustrationen zum Thema Symbol">
              <a:extLst>
                <a:ext uri="{FF2B5EF4-FFF2-40B4-BE49-F238E27FC236}">
                  <a16:creationId xmlns:a16="http://schemas.microsoft.com/office/drawing/2014/main" id="{8B591ECB-D9D5-3499-2305-7E00AF4FD2E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7198" y="5426906"/>
              <a:ext cx="734130" cy="518479"/>
            </a:xfrm>
            <a:prstGeom prst="rect">
              <a:avLst/>
            </a:prstGeom>
            <a:noFill/>
            <a:extLst>
              <a:ext uri="{909E8E84-426E-40DD-AFC4-6F175D3DCCD1}">
                <a14:hiddenFill xmlns:a14="http://schemas.microsoft.com/office/drawing/2010/main">
                  <a:solidFill>
                    <a:srgbClr val="FFFFFF"/>
                  </a:solidFill>
                </a14:hiddenFill>
              </a:ext>
            </a:extLst>
          </p:spPr>
        </p:pic>
        <p:sp>
          <p:nvSpPr>
            <p:cNvPr id="17" name="Verbotsymbol 16">
              <a:extLst>
                <a:ext uri="{FF2B5EF4-FFF2-40B4-BE49-F238E27FC236}">
                  <a16:creationId xmlns:a16="http://schemas.microsoft.com/office/drawing/2014/main" id="{B8A43AA2-AC78-7521-C40B-1641D96B1A19}"/>
                </a:ext>
              </a:extLst>
            </p:cNvPr>
            <p:cNvSpPr/>
            <p:nvPr/>
          </p:nvSpPr>
          <p:spPr>
            <a:xfrm>
              <a:off x="2065224" y="5136414"/>
              <a:ext cx="1038079" cy="1038079"/>
            </a:xfrm>
            <a:prstGeom prst="noSmoking">
              <a:avLst>
                <a:gd name="adj" fmla="val 8173"/>
              </a:avLst>
            </a:pr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grpSp>
      <p:cxnSp>
        <p:nvCxnSpPr>
          <p:cNvPr id="19" name="Gerader Verbinder 18">
            <a:extLst>
              <a:ext uri="{FF2B5EF4-FFF2-40B4-BE49-F238E27FC236}">
                <a16:creationId xmlns:a16="http://schemas.microsoft.com/office/drawing/2014/main" id="{678357F0-A881-5E8E-28B4-06764F19A9D0}"/>
              </a:ext>
            </a:extLst>
          </p:cNvPr>
          <p:cNvCxnSpPr>
            <a:cxnSpLocks/>
          </p:cNvCxnSpPr>
          <p:nvPr/>
        </p:nvCxnSpPr>
        <p:spPr>
          <a:xfrm>
            <a:off x="726459" y="3917158"/>
            <a:ext cx="7349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D8DE11E1-CD95-3479-9258-D7B3C5CE3BB3}"/>
              </a:ext>
            </a:extLst>
          </p:cNvPr>
          <p:cNvCxnSpPr>
            <a:cxnSpLocks/>
          </p:cNvCxnSpPr>
          <p:nvPr/>
        </p:nvCxnSpPr>
        <p:spPr>
          <a:xfrm>
            <a:off x="1763688" y="2276872"/>
            <a:ext cx="0" cy="3421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CD753C12-4036-6DD8-6BAA-2B9EB27022A9}"/>
              </a:ext>
            </a:extLst>
          </p:cNvPr>
          <p:cNvCxnSpPr>
            <a:cxnSpLocks/>
          </p:cNvCxnSpPr>
          <p:nvPr/>
        </p:nvCxnSpPr>
        <p:spPr>
          <a:xfrm>
            <a:off x="3657315" y="2276872"/>
            <a:ext cx="0" cy="3421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9342EB4B-469F-49DE-0D16-8BC411F426D8}"/>
              </a:ext>
            </a:extLst>
          </p:cNvPr>
          <p:cNvCxnSpPr>
            <a:cxnSpLocks/>
          </p:cNvCxnSpPr>
          <p:nvPr/>
        </p:nvCxnSpPr>
        <p:spPr>
          <a:xfrm>
            <a:off x="5960376" y="2276872"/>
            <a:ext cx="0" cy="3421246"/>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feld 36">
            <a:extLst>
              <a:ext uri="{FF2B5EF4-FFF2-40B4-BE49-F238E27FC236}">
                <a16:creationId xmlns:a16="http://schemas.microsoft.com/office/drawing/2014/main" id="{0D643FAD-52A4-3B86-67D0-4FFDDBFD65DC}"/>
              </a:ext>
            </a:extLst>
          </p:cNvPr>
          <p:cNvSpPr txBox="1"/>
          <p:nvPr/>
        </p:nvSpPr>
        <p:spPr>
          <a:xfrm>
            <a:off x="3700295" y="4384202"/>
            <a:ext cx="1937063" cy="461665"/>
          </a:xfrm>
          <a:prstGeom prst="rect">
            <a:avLst/>
          </a:prstGeom>
          <a:noFill/>
        </p:spPr>
        <p:txBody>
          <a:bodyPr wrap="square" rtlCol="0">
            <a:spAutoFit/>
          </a:bodyPr>
          <a:lstStyle/>
          <a:p>
            <a:r>
              <a:rPr lang="en-US" sz="1200" dirty="0"/>
              <a:t>Green production and warehousing facilities</a:t>
            </a:r>
          </a:p>
        </p:txBody>
      </p:sp>
      <p:sp>
        <p:nvSpPr>
          <p:cNvPr id="38" name="Textfeld 37">
            <a:extLst>
              <a:ext uri="{FF2B5EF4-FFF2-40B4-BE49-F238E27FC236}">
                <a16:creationId xmlns:a16="http://schemas.microsoft.com/office/drawing/2014/main" id="{E3130151-A8D0-935F-7584-DE30E1942F7A}"/>
              </a:ext>
            </a:extLst>
          </p:cNvPr>
          <p:cNvSpPr txBox="1"/>
          <p:nvPr/>
        </p:nvSpPr>
        <p:spPr>
          <a:xfrm>
            <a:off x="6079091" y="4147999"/>
            <a:ext cx="2531024" cy="276999"/>
          </a:xfrm>
          <a:prstGeom prst="rect">
            <a:avLst/>
          </a:prstGeom>
          <a:noFill/>
        </p:spPr>
        <p:txBody>
          <a:bodyPr wrap="square" rtlCol="0">
            <a:spAutoFit/>
          </a:bodyPr>
          <a:lstStyle/>
          <a:p>
            <a:r>
              <a:rPr lang="en-US" sz="1200" b="1" dirty="0"/>
              <a:t>Sustainable transport</a:t>
            </a:r>
          </a:p>
        </p:txBody>
      </p:sp>
      <p:sp>
        <p:nvSpPr>
          <p:cNvPr id="39" name="Textfeld 38">
            <a:extLst>
              <a:ext uri="{FF2B5EF4-FFF2-40B4-BE49-F238E27FC236}">
                <a16:creationId xmlns:a16="http://schemas.microsoft.com/office/drawing/2014/main" id="{5B851BA0-90B9-4C3F-DA4D-312EA878B5CA}"/>
              </a:ext>
            </a:extLst>
          </p:cNvPr>
          <p:cNvSpPr txBox="1"/>
          <p:nvPr/>
        </p:nvSpPr>
        <p:spPr>
          <a:xfrm>
            <a:off x="3700296" y="4904153"/>
            <a:ext cx="2087754" cy="646331"/>
          </a:xfrm>
          <a:prstGeom prst="rect">
            <a:avLst/>
          </a:prstGeom>
          <a:noFill/>
        </p:spPr>
        <p:txBody>
          <a:bodyPr wrap="square" rtlCol="0">
            <a:spAutoFit/>
          </a:bodyPr>
          <a:lstStyle/>
          <a:p>
            <a:r>
              <a:rPr lang="en-US" sz="1200" dirty="0"/>
              <a:t>Business strategy aiming for long-term success instead of short-term profits</a:t>
            </a:r>
          </a:p>
        </p:txBody>
      </p:sp>
      <p:sp>
        <p:nvSpPr>
          <p:cNvPr id="41" name="Textfeld 40">
            <a:extLst>
              <a:ext uri="{FF2B5EF4-FFF2-40B4-BE49-F238E27FC236}">
                <a16:creationId xmlns:a16="http://schemas.microsoft.com/office/drawing/2014/main" id="{7576B8FE-5EBD-A942-662D-2D1DDFAA1D5E}"/>
              </a:ext>
            </a:extLst>
          </p:cNvPr>
          <p:cNvSpPr txBox="1"/>
          <p:nvPr/>
        </p:nvSpPr>
        <p:spPr>
          <a:xfrm>
            <a:off x="3700294" y="4158629"/>
            <a:ext cx="2260081" cy="276999"/>
          </a:xfrm>
          <a:prstGeom prst="rect">
            <a:avLst/>
          </a:prstGeom>
          <a:noFill/>
        </p:spPr>
        <p:txBody>
          <a:bodyPr wrap="square" rtlCol="0">
            <a:spAutoFit/>
          </a:bodyPr>
          <a:lstStyle/>
          <a:p>
            <a:r>
              <a:rPr lang="en-US" sz="1200" dirty="0"/>
              <a:t>Green production technologies</a:t>
            </a:r>
          </a:p>
        </p:txBody>
      </p:sp>
      <p:cxnSp>
        <p:nvCxnSpPr>
          <p:cNvPr id="46" name="Gerader Verbinder 45">
            <a:extLst>
              <a:ext uri="{FF2B5EF4-FFF2-40B4-BE49-F238E27FC236}">
                <a16:creationId xmlns:a16="http://schemas.microsoft.com/office/drawing/2014/main" id="{332D92F1-F42E-A45B-7588-46F9E058A169}"/>
              </a:ext>
            </a:extLst>
          </p:cNvPr>
          <p:cNvCxnSpPr>
            <a:cxnSpLocks/>
          </p:cNvCxnSpPr>
          <p:nvPr/>
        </p:nvCxnSpPr>
        <p:spPr>
          <a:xfrm>
            <a:off x="726459" y="3002758"/>
            <a:ext cx="73493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Gerader Verbinder 46">
            <a:extLst>
              <a:ext uri="{FF2B5EF4-FFF2-40B4-BE49-F238E27FC236}">
                <a16:creationId xmlns:a16="http://schemas.microsoft.com/office/drawing/2014/main" id="{D1FB4BAC-2402-D65A-08A8-37ACAD5433BE}"/>
              </a:ext>
            </a:extLst>
          </p:cNvPr>
          <p:cNvCxnSpPr>
            <a:cxnSpLocks/>
          </p:cNvCxnSpPr>
          <p:nvPr/>
        </p:nvCxnSpPr>
        <p:spPr>
          <a:xfrm>
            <a:off x="726459" y="4815734"/>
            <a:ext cx="7322406"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feld 47">
            <a:extLst>
              <a:ext uri="{FF2B5EF4-FFF2-40B4-BE49-F238E27FC236}">
                <a16:creationId xmlns:a16="http://schemas.microsoft.com/office/drawing/2014/main" id="{D69933FA-CBB7-345E-0722-25AD50EA1C17}"/>
              </a:ext>
            </a:extLst>
          </p:cNvPr>
          <p:cNvSpPr txBox="1"/>
          <p:nvPr/>
        </p:nvSpPr>
        <p:spPr>
          <a:xfrm>
            <a:off x="6079091" y="4396465"/>
            <a:ext cx="1367553" cy="276999"/>
          </a:xfrm>
          <a:prstGeom prst="rect">
            <a:avLst/>
          </a:prstGeom>
          <a:noFill/>
        </p:spPr>
        <p:txBody>
          <a:bodyPr wrap="square" rtlCol="0">
            <a:spAutoFit/>
          </a:bodyPr>
          <a:lstStyle/>
          <a:p>
            <a:r>
              <a:rPr lang="en-US" sz="1200" dirty="0"/>
              <a:t>Green packaging</a:t>
            </a:r>
          </a:p>
        </p:txBody>
      </p:sp>
      <p:sp>
        <p:nvSpPr>
          <p:cNvPr id="50" name="Textfeld 49">
            <a:extLst>
              <a:ext uri="{FF2B5EF4-FFF2-40B4-BE49-F238E27FC236}">
                <a16:creationId xmlns:a16="http://schemas.microsoft.com/office/drawing/2014/main" id="{63CEA542-0D4C-6F2B-002A-E014D25C8787}"/>
              </a:ext>
            </a:extLst>
          </p:cNvPr>
          <p:cNvSpPr txBox="1"/>
          <p:nvPr/>
        </p:nvSpPr>
        <p:spPr>
          <a:xfrm>
            <a:off x="3700296" y="3933056"/>
            <a:ext cx="2055776" cy="276999"/>
          </a:xfrm>
          <a:prstGeom prst="rect">
            <a:avLst/>
          </a:prstGeom>
          <a:noFill/>
        </p:spPr>
        <p:txBody>
          <a:bodyPr wrap="square" rtlCol="0">
            <a:spAutoFit/>
          </a:bodyPr>
          <a:lstStyle/>
          <a:p>
            <a:r>
              <a:rPr lang="en-US" sz="1200" dirty="0"/>
              <a:t>Green product design</a:t>
            </a:r>
          </a:p>
        </p:txBody>
      </p:sp>
      <p:sp>
        <p:nvSpPr>
          <p:cNvPr id="51" name="Textfeld 50">
            <a:extLst>
              <a:ext uri="{FF2B5EF4-FFF2-40B4-BE49-F238E27FC236}">
                <a16:creationId xmlns:a16="http://schemas.microsoft.com/office/drawing/2014/main" id="{24D17E9C-A012-6F9A-2FAB-D5F904376AC5}"/>
              </a:ext>
            </a:extLst>
          </p:cNvPr>
          <p:cNvSpPr txBox="1"/>
          <p:nvPr/>
        </p:nvSpPr>
        <p:spPr>
          <a:xfrm>
            <a:off x="3700296" y="3140968"/>
            <a:ext cx="1598162" cy="461665"/>
          </a:xfrm>
          <a:prstGeom prst="rect">
            <a:avLst/>
          </a:prstGeom>
          <a:noFill/>
        </p:spPr>
        <p:txBody>
          <a:bodyPr wrap="square" rtlCol="0">
            <a:spAutoFit/>
          </a:bodyPr>
          <a:lstStyle/>
          <a:p>
            <a:r>
              <a:rPr lang="en-US" sz="1200" dirty="0"/>
              <a:t>Good working conditions</a:t>
            </a:r>
          </a:p>
        </p:txBody>
      </p:sp>
      <p:sp>
        <p:nvSpPr>
          <p:cNvPr id="52" name="Textfeld 51">
            <a:extLst>
              <a:ext uri="{FF2B5EF4-FFF2-40B4-BE49-F238E27FC236}">
                <a16:creationId xmlns:a16="http://schemas.microsoft.com/office/drawing/2014/main" id="{AD343253-D465-0CF5-C01D-5521ED456A7E}"/>
              </a:ext>
            </a:extLst>
          </p:cNvPr>
          <p:cNvSpPr txBox="1"/>
          <p:nvPr/>
        </p:nvSpPr>
        <p:spPr>
          <a:xfrm>
            <a:off x="3700296" y="3564110"/>
            <a:ext cx="1598162" cy="276999"/>
          </a:xfrm>
          <a:prstGeom prst="rect">
            <a:avLst/>
          </a:prstGeom>
          <a:noFill/>
        </p:spPr>
        <p:txBody>
          <a:bodyPr wrap="square" rtlCol="0">
            <a:spAutoFit/>
          </a:bodyPr>
          <a:lstStyle/>
          <a:p>
            <a:r>
              <a:rPr lang="en-US" sz="1200" dirty="0"/>
              <a:t>Fair wages</a:t>
            </a:r>
          </a:p>
        </p:txBody>
      </p:sp>
      <p:sp>
        <p:nvSpPr>
          <p:cNvPr id="53" name="Textfeld 52">
            <a:extLst>
              <a:ext uri="{FF2B5EF4-FFF2-40B4-BE49-F238E27FC236}">
                <a16:creationId xmlns:a16="http://schemas.microsoft.com/office/drawing/2014/main" id="{CA72D32D-6A4D-0CE7-35D8-2EA68BE5CB71}"/>
              </a:ext>
            </a:extLst>
          </p:cNvPr>
          <p:cNvSpPr txBox="1"/>
          <p:nvPr/>
        </p:nvSpPr>
        <p:spPr>
          <a:xfrm>
            <a:off x="1881732" y="5011662"/>
            <a:ext cx="1586540" cy="461665"/>
          </a:xfrm>
          <a:prstGeom prst="rect">
            <a:avLst/>
          </a:prstGeom>
          <a:noFill/>
        </p:spPr>
        <p:txBody>
          <a:bodyPr wrap="square" rtlCol="0">
            <a:spAutoFit/>
          </a:bodyPr>
          <a:lstStyle/>
          <a:p>
            <a:r>
              <a:rPr lang="en-US" sz="1200" dirty="0"/>
              <a:t>Fair treatment of suppliers</a:t>
            </a:r>
          </a:p>
        </p:txBody>
      </p:sp>
      <p:sp>
        <p:nvSpPr>
          <p:cNvPr id="54" name="Textfeld 53">
            <a:extLst>
              <a:ext uri="{FF2B5EF4-FFF2-40B4-BE49-F238E27FC236}">
                <a16:creationId xmlns:a16="http://schemas.microsoft.com/office/drawing/2014/main" id="{90214FFD-F4B5-2F01-623F-6BEE73AE7263}"/>
              </a:ext>
            </a:extLst>
          </p:cNvPr>
          <p:cNvSpPr txBox="1"/>
          <p:nvPr/>
        </p:nvSpPr>
        <p:spPr>
          <a:xfrm>
            <a:off x="6079091" y="5011662"/>
            <a:ext cx="1297172" cy="461665"/>
          </a:xfrm>
          <a:prstGeom prst="rect">
            <a:avLst/>
          </a:prstGeom>
          <a:noFill/>
        </p:spPr>
        <p:txBody>
          <a:bodyPr wrap="square" rtlCol="0">
            <a:spAutoFit/>
          </a:bodyPr>
          <a:lstStyle/>
          <a:p>
            <a:r>
              <a:rPr lang="en-US" sz="1200" dirty="0"/>
              <a:t>Fair treatment of customers</a:t>
            </a:r>
          </a:p>
        </p:txBody>
      </p:sp>
      <p:sp>
        <p:nvSpPr>
          <p:cNvPr id="57" name="Textfeld 56">
            <a:extLst>
              <a:ext uri="{FF2B5EF4-FFF2-40B4-BE49-F238E27FC236}">
                <a16:creationId xmlns:a16="http://schemas.microsoft.com/office/drawing/2014/main" id="{69CF7977-8605-5085-54BB-9B2E7492D1D6}"/>
              </a:ext>
            </a:extLst>
          </p:cNvPr>
          <p:cNvSpPr txBox="1"/>
          <p:nvPr/>
        </p:nvSpPr>
        <p:spPr>
          <a:xfrm>
            <a:off x="1881732" y="3139441"/>
            <a:ext cx="1598162" cy="646331"/>
          </a:xfrm>
          <a:prstGeom prst="rect">
            <a:avLst/>
          </a:prstGeom>
          <a:noFill/>
        </p:spPr>
        <p:txBody>
          <a:bodyPr wrap="square" rtlCol="0">
            <a:spAutoFit/>
          </a:bodyPr>
          <a:lstStyle/>
          <a:p>
            <a:r>
              <a:rPr lang="en-US" sz="1200" dirty="0"/>
              <a:t>Ensure fair treatment of suppliers’ labor</a:t>
            </a:r>
          </a:p>
        </p:txBody>
      </p:sp>
      <p:sp>
        <p:nvSpPr>
          <p:cNvPr id="61" name="Textfeld 60">
            <a:extLst>
              <a:ext uri="{FF2B5EF4-FFF2-40B4-BE49-F238E27FC236}">
                <a16:creationId xmlns:a16="http://schemas.microsoft.com/office/drawing/2014/main" id="{6BD262E7-9B97-9296-6763-3BBB5323D01A}"/>
              </a:ext>
            </a:extLst>
          </p:cNvPr>
          <p:cNvSpPr txBox="1"/>
          <p:nvPr/>
        </p:nvSpPr>
        <p:spPr>
          <a:xfrm>
            <a:off x="1881731" y="4027132"/>
            <a:ext cx="1598161" cy="646331"/>
          </a:xfrm>
          <a:prstGeom prst="rect">
            <a:avLst/>
          </a:prstGeom>
          <a:noFill/>
        </p:spPr>
        <p:txBody>
          <a:bodyPr wrap="square" rtlCol="0">
            <a:spAutoFit/>
          </a:bodyPr>
          <a:lstStyle/>
          <a:p>
            <a:r>
              <a:rPr lang="en-US" sz="1200" dirty="0"/>
              <a:t>Ensure protection of natural environment by suppliers</a:t>
            </a:r>
          </a:p>
        </p:txBody>
      </p:sp>
      <p:sp>
        <p:nvSpPr>
          <p:cNvPr id="62" name="Textfeld 61">
            <a:extLst>
              <a:ext uri="{FF2B5EF4-FFF2-40B4-BE49-F238E27FC236}">
                <a16:creationId xmlns:a16="http://schemas.microsoft.com/office/drawing/2014/main" id="{EE7FF1FE-50A9-F474-10CF-739F52CC8425}"/>
              </a:ext>
            </a:extLst>
          </p:cNvPr>
          <p:cNvSpPr txBox="1"/>
          <p:nvPr/>
        </p:nvSpPr>
        <p:spPr>
          <a:xfrm>
            <a:off x="6079091" y="3140968"/>
            <a:ext cx="1598162" cy="646331"/>
          </a:xfrm>
          <a:prstGeom prst="rect">
            <a:avLst/>
          </a:prstGeom>
          <a:noFill/>
        </p:spPr>
        <p:txBody>
          <a:bodyPr wrap="square" rtlCol="0">
            <a:spAutoFit/>
          </a:bodyPr>
          <a:lstStyle/>
          <a:p>
            <a:r>
              <a:rPr lang="en-US" sz="1200" dirty="0"/>
              <a:t>Responsible selection of target markets and groups</a:t>
            </a:r>
          </a:p>
        </p:txBody>
      </p:sp>
      <p:sp>
        <p:nvSpPr>
          <p:cNvPr id="9" name="Textfeld 8">
            <a:extLst>
              <a:ext uri="{FF2B5EF4-FFF2-40B4-BE49-F238E27FC236}">
                <a16:creationId xmlns:a16="http://schemas.microsoft.com/office/drawing/2014/main" id="{C32ED71F-D80D-2498-D5E2-721C574C32E3}"/>
              </a:ext>
            </a:extLst>
          </p:cNvPr>
          <p:cNvSpPr txBox="1"/>
          <p:nvPr/>
        </p:nvSpPr>
        <p:spPr>
          <a:xfrm>
            <a:off x="409433" y="1486976"/>
            <a:ext cx="3619979" cy="369332"/>
          </a:xfrm>
          <a:prstGeom prst="rect">
            <a:avLst/>
          </a:prstGeom>
          <a:noFill/>
        </p:spPr>
        <p:txBody>
          <a:bodyPr wrap="square" rtlCol="0">
            <a:spAutoFit/>
          </a:bodyPr>
          <a:lstStyle/>
          <a:p>
            <a:r>
              <a:rPr lang="en-US" sz="1800" u="sng" dirty="0"/>
              <a:t>Some possible approaches</a:t>
            </a:r>
            <a:endParaRPr lang="en-US" sz="1800" dirty="0"/>
          </a:p>
        </p:txBody>
      </p:sp>
      <p:pic>
        <p:nvPicPr>
          <p:cNvPr id="10" name="Picture 10" descr="Kostenlose Illustrationen zum Thema Erde">
            <a:extLst>
              <a:ext uri="{FF2B5EF4-FFF2-40B4-BE49-F238E27FC236}">
                <a16:creationId xmlns:a16="http://schemas.microsoft.com/office/drawing/2014/main" id="{8B1D9473-1938-17F3-6BDA-ABE6BDC1519F}"/>
              </a:ext>
            </a:extLst>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7775319" y="3988563"/>
            <a:ext cx="600919" cy="50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1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7B213A-FB08-C2F6-5F71-997758E721BC}"/>
              </a:ext>
            </a:extLst>
          </p:cNvPr>
          <p:cNvSpPr>
            <a:spLocks noGrp="1"/>
          </p:cNvSpPr>
          <p:nvPr>
            <p:ph type="title"/>
          </p:nvPr>
        </p:nvSpPr>
        <p:spPr/>
        <p:txBody>
          <a:bodyPr/>
          <a:lstStyle/>
          <a:p>
            <a:r>
              <a:rPr lang="en-US" dirty="0"/>
              <a:t>Sustainable transport</a:t>
            </a:r>
          </a:p>
        </p:txBody>
      </p:sp>
      <p:sp>
        <p:nvSpPr>
          <p:cNvPr id="3" name="Inhaltsplatzhalter 2">
            <a:extLst>
              <a:ext uri="{FF2B5EF4-FFF2-40B4-BE49-F238E27FC236}">
                <a16:creationId xmlns:a16="http://schemas.microsoft.com/office/drawing/2014/main" id="{7F596E4D-010C-85FF-ED8C-F2C7A058F536}"/>
              </a:ext>
            </a:extLst>
          </p:cNvPr>
          <p:cNvSpPr>
            <a:spLocks noGrp="1"/>
          </p:cNvSpPr>
          <p:nvPr>
            <p:ph idx="1"/>
          </p:nvPr>
        </p:nvSpPr>
        <p:spPr/>
        <p:txBody>
          <a:bodyPr>
            <a:normAutofit/>
          </a:bodyPr>
          <a:lstStyle/>
          <a:p>
            <a:r>
              <a:rPr lang="en-US" sz="2400" dirty="0"/>
              <a:t>Avoid unnecessary transports (e.g. local procurement and selling)</a:t>
            </a:r>
          </a:p>
          <a:p>
            <a:r>
              <a:rPr lang="en-US" sz="2400" dirty="0"/>
              <a:t>Prefer environmentally friendly modes of transport (e.g. rail)</a:t>
            </a:r>
          </a:p>
          <a:p>
            <a:r>
              <a:rPr lang="en-US" sz="2400" dirty="0"/>
              <a:t>Avoid low utilization of vehicles (i.e. avoid partly empty vehicles)</a:t>
            </a:r>
          </a:p>
          <a:p>
            <a:r>
              <a:rPr lang="en-US" sz="2400" dirty="0"/>
              <a:t>Optimize routes</a:t>
            </a:r>
          </a:p>
          <a:p>
            <a:r>
              <a:rPr lang="en-US" sz="2400" dirty="0"/>
              <a:t>Use environmentally friendly modes of drive (e.g. electric vehicles)</a:t>
            </a:r>
          </a:p>
        </p:txBody>
      </p:sp>
      <p:pic>
        <p:nvPicPr>
          <p:cNvPr id="2058" name="Picture 10" descr="Kostenlose Illustrationen zum Thema Erde">
            <a:extLst>
              <a:ext uri="{FF2B5EF4-FFF2-40B4-BE49-F238E27FC236}">
                <a16:creationId xmlns:a16="http://schemas.microsoft.com/office/drawing/2014/main" id="{6CF17735-3A5A-1662-479A-94AB54876995}"/>
              </a:ext>
            </a:extLst>
          </p:cNvPr>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3635896" y="4876539"/>
            <a:ext cx="1944216" cy="164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44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260350"/>
            <a:ext cx="6049168" cy="865188"/>
          </a:xfrm>
        </p:spPr>
        <p:txBody>
          <a:bodyPr/>
          <a:lstStyle/>
          <a:p>
            <a:r>
              <a:rPr lang="de-DE" dirty="0"/>
              <a:t>Agenda</a:t>
            </a:r>
          </a:p>
        </p:txBody>
      </p:sp>
      <p:sp>
        <p:nvSpPr>
          <p:cNvPr id="5" name="Foliennummernplatzhalter 4"/>
          <p:cNvSpPr>
            <a:spLocks noGrp="1"/>
          </p:cNvSpPr>
          <p:nvPr>
            <p:ph type="sldNum" sz="quarter" idx="11"/>
          </p:nvPr>
        </p:nvSpPr>
        <p:spPr/>
        <p:txBody>
          <a:bodyPr/>
          <a:lstStyle/>
          <a:p>
            <a:pPr>
              <a:defRPr/>
            </a:pPr>
            <a:fld id="{63C0A43B-8D7A-4BF3-AF08-0370C40388B0}" type="slidenum">
              <a:rPr lang="de-DE" sz="1200" smtClean="0"/>
              <a:pPr>
                <a:defRPr/>
              </a:pPr>
              <a:t>27</a:t>
            </a:fld>
            <a:endParaRPr lang="de-DE" sz="1200" dirty="0"/>
          </a:p>
        </p:txBody>
      </p:sp>
      <p:graphicFrame>
        <p:nvGraphicFramePr>
          <p:cNvPr id="6" name="Inhaltsplatzhalter 4">
            <a:extLst>
              <a:ext uri="{FF2B5EF4-FFF2-40B4-BE49-F238E27FC236}">
                <a16:creationId xmlns:a16="http://schemas.microsoft.com/office/drawing/2014/main" id="{964AF212-3BCF-EF0F-6BB2-9AF9651AD797}"/>
              </a:ext>
            </a:extLst>
          </p:cNvPr>
          <p:cNvGraphicFramePr>
            <a:graphicFrameLocks/>
          </p:cNvGraphicFramePr>
          <p:nvPr>
            <p:extLst>
              <p:ext uri="{D42A27DB-BD31-4B8C-83A1-F6EECF244321}">
                <p14:modId xmlns:p14="http://schemas.microsoft.com/office/powerpoint/2010/main" val="2057860272"/>
              </p:ext>
            </p:extLst>
          </p:nvPr>
        </p:nvGraphicFramePr>
        <p:xfrm>
          <a:off x="917848" y="1988840"/>
          <a:ext cx="730830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595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1"/>
          </p:nvPr>
        </p:nvSpPr>
        <p:spPr/>
        <p:txBody>
          <a:bodyPr/>
          <a:lstStyle/>
          <a:p>
            <a:pPr>
              <a:defRPr/>
            </a:pPr>
            <a:fld id="{63C0A43B-8D7A-4BF3-AF08-0370C40388B0}" type="slidenum">
              <a:rPr lang="de-DE" smtClean="0"/>
              <a:pPr>
                <a:defRPr/>
              </a:pPr>
              <a:t>28</a:t>
            </a:fld>
            <a:endParaRPr lang="de-DE" dirty="0"/>
          </a:p>
        </p:txBody>
      </p:sp>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a:lstStyle/>
          <a:p>
            <a:r>
              <a:rPr lang="en-gb" sz="2800" b="1" dirty="0"/>
              <a:t>Case Study</a:t>
            </a:r>
            <a:endParaRPr lang="de-DE" dirty="0"/>
          </a:p>
        </p:txBody>
      </p:sp>
      <p:pic>
        <p:nvPicPr>
          <p:cNvPr id="3" name="Grafik 2">
            <a:extLst>
              <a:ext uri="{FF2B5EF4-FFF2-40B4-BE49-F238E27FC236}">
                <a16:creationId xmlns:a16="http://schemas.microsoft.com/office/drawing/2014/main" id="{827B0CD6-67FB-DA4A-78CF-362FB1B72F89}"/>
              </a:ext>
            </a:extLst>
          </p:cNvPr>
          <p:cNvPicPr>
            <a:picLocks noChangeAspect="1"/>
          </p:cNvPicPr>
          <p:nvPr/>
        </p:nvPicPr>
        <p:blipFill>
          <a:blip r:embed="rId2"/>
          <a:stretch>
            <a:fillRect/>
          </a:stretch>
        </p:blipFill>
        <p:spPr>
          <a:xfrm>
            <a:off x="3554760" y="3379794"/>
            <a:ext cx="3896148" cy="2829834"/>
          </a:xfrm>
          <a:prstGeom prst="rect">
            <a:avLst/>
          </a:prstGeom>
        </p:spPr>
      </p:pic>
      <p:sp>
        <p:nvSpPr>
          <p:cNvPr id="6" name="Textfeld 5">
            <a:extLst>
              <a:ext uri="{FF2B5EF4-FFF2-40B4-BE49-F238E27FC236}">
                <a16:creationId xmlns:a16="http://schemas.microsoft.com/office/drawing/2014/main" id="{153701F9-7E2E-E833-EF50-1653FEC4823F}"/>
              </a:ext>
            </a:extLst>
          </p:cNvPr>
          <p:cNvSpPr txBox="1"/>
          <p:nvPr/>
        </p:nvSpPr>
        <p:spPr>
          <a:xfrm>
            <a:off x="323528" y="1466171"/>
            <a:ext cx="6462464" cy="1938992"/>
          </a:xfrm>
          <a:prstGeom prst="rect">
            <a:avLst/>
          </a:prstGeom>
          <a:noFill/>
        </p:spPr>
        <p:txBody>
          <a:bodyPr wrap="square">
            <a:spAutoFit/>
          </a:bodyPr>
          <a:lstStyle/>
          <a:p>
            <a:pPr marL="800100" lvl="1" indent="-342900" rtl="0">
              <a:buFont typeface="Arial" panose="020B0604020202020204" pitchFamily="34" charset="0"/>
              <a:buChar char="•"/>
            </a:pPr>
            <a:r>
              <a:rPr lang="en-US" sz="2000" dirty="0"/>
              <a:t>Form mixed groups of 4-5 persons each</a:t>
            </a:r>
          </a:p>
          <a:p>
            <a:pPr marL="800100" lvl="1" indent="-342900" rtl="0">
              <a:buFont typeface="Arial" panose="020B0604020202020204" pitchFamily="34" charset="0"/>
              <a:buChar char="•"/>
            </a:pPr>
            <a:r>
              <a:rPr lang="en-GB" sz="2000" dirty="0"/>
              <a:t>Solve the 3 tasks</a:t>
            </a:r>
          </a:p>
          <a:p>
            <a:pPr marL="800100" lvl="1" indent="-342900" rtl="0">
              <a:buFont typeface="Arial" panose="020B0604020202020204" pitchFamily="34" charset="0"/>
              <a:buChar char="•"/>
            </a:pPr>
            <a:r>
              <a:rPr lang="en-US" sz="2000" dirty="0"/>
              <a:t>Each task is presented by a different group (drawing of lots) – PowerPoint or Flip chart</a:t>
            </a:r>
          </a:p>
          <a:p>
            <a:pPr marL="800100" lvl="1" indent="-342900" rtl="0">
              <a:buFont typeface="Arial" panose="020B0604020202020204" pitchFamily="34" charset="0"/>
              <a:buChar char="•"/>
            </a:pPr>
            <a:r>
              <a:rPr lang="en-US" sz="2000" dirty="0"/>
              <a:t>Ask questions if something is unclear</a:t>
            </a:r>
          </a:p>
          <a:p>
            <a:pPr marL="800100" lvl="1" indent="-342900" rtl="0">
              <a:buFont typeface="Arial" panose="020B0604020202020204" pitchFamily="34" charset="0"/>
              <a:buChar char="•"/>
            </a:pPr>
            <a:r>
              <a:rPr lang="en-gb" sz="2000" dirty="0"/>
              <a:t>Preparation time: 30 min.</a:t>
            </a:r>
            <a:endParaRPr lang="de-DE" dirty="0"/>
          </a:p>
        </p:txBody>
      </p:sp>
    </p:spTree>
    <p:extLst>
      <p:ext uri="{BB962C8B-B14F-4D97-AF65-F5344CB8AC3E}">
        <p14:creationId xmlns:p14="http://schemas.microsoft.com/office/powerpoint/2010/main" val="3593868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1"/>
          </p:nvPr>
        </p:nvSpPr>
        <p:spPr/>
        <p:txBody>
          <a:bodyPr/>
          <a:lstStyle/>
          <a:p>
            <a:pPr>
              <a:defRPr/>
            </a:pPr>
            <a:fld id="{63C0A43B-8D7A-4BF3-AF08-0370C40388B0}" type="slidenum">
              <a:rPr lang="de-DE" smtClean="0"/>
              <a:pPr>
                <a:defRPr/>
              </a:pPr>
              <a:t>29</a:t>
            </a:fld>
            <a:endParaRPr lang="de-DE" dirty="0"/>
          </a:p>
        </p:txBody>
      </p:sp>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a:lstStyle/>
          <a:p>
            <a:r>
              <a:rPr lang="en-gb" sz="2800" b="1" dirty="0"/>
              <a:t>Case Study Sample Solution</a:t>
            </a:r>
            <a:br>
              <a:rPr lang="en-gb" sz="2800" b="1" dirty="0"/>
            </a:br>
            <a:r>
              <a:rPr lang="en-gb" sz="2800" b="1" dirty="0"/>
              <a:t>Task 1</a:t>
            </a:r>
            <a:endParaRPr lang="de-DE" dirty="0"/>
          </a:p>
        </p:txBody>
      </p:sp>
      <p:sp>
        <p:nvSpPr>
          <p:cNvPr id="4" name="Textfeld 3">
            <a:extLst>
              <a:ext uri="{FF2B5EF4-FFF2-40B4-BE49-F238E27FC236}">
                <a16:creationId xmlns:a16="http://schemas.microsoft.com/office/drawing/2014/main" id="{3B84D0A7-5D2B-9DDB-C9A0-484F39BC5317}"/>
              </a:ext>
            </a:extLst>
          </p:cNvPr>
          <p:cNvSpPr txBox="1"/>
          <p:nvPr/>
        </p:nvSpPr>
        <p:spPr>
          <a:xfrm>
            <a:off x="395536" y="1796309"/>
            <a:ext cx="8352928" cy="2382704"/>
          </a:xfrm>
          <a:prstGeom prst="rect">
            <a:avLst/>
          </a:prstGeom>
          <a:noFill/>
        </p:spPr>
        <p:txBody>
          <a:bodyPr wrap="square">
            <a:spAutoFit/>
          </a:bodyPr>
          <a:lstStyle/>
          <a:p>
            <a:pPr algn="just">
              <a:lnSpc>
                <a:spcPct val="120000"/>
              </a:lnSpc>
              <a:spcAft>
                <a:spcPts val="800"/>
              </a:spcAft>
            </a:pPr>
            <a:r>
              <a:rPr lang="en-GB" sz="2000" b="1" dirty="0">
                <a:effectLst/>
                <a:latin typeface="Roboto" panose="02000000000000000000" pitchFamily="2" charset="0"/>
                <a:ea typeface="Roboto" panose="02000000000000000000" pitchFamily="2" charset="0"/>
                <a:cs typeface="Times New Roman" panose="02020603050405020304" pitchFamily="18" charset="0"/>
              </a:rPr>
              <a:t>Question 1: What is the central problem facing the production department of </a:t>
            </a:r>
            <a:r>
              <a:rPr lang="en-GB" sz="2000" b="1" dirty="0" err="1">
                <a:effectLst/>
                <a:latin typeface="Roboto" panose="02000000000000000000" pitchFamily="2" charset="0"/>
                <a:ea typeface="Roboto" panose="02000000000000000000" pitchFamily="2" charset="0"/>
                <a:cs typeface="Times New Roman" panose="02020603050405020304" pitchFamily="18" charset="0"/>
              </a:rPr>
              <a:t>Schnitten</a:t>
            </a:r>
            <a:r>
              <a:rPr lang="en-GB" sz="2000" b="1" dirty="0">
                <a:effectLst/>
                <a:latin typeface="Roboto" panose="02000000000000000000" pitchFamily="2" charset="0"/>
                <a:ea typeface="Roboto" panose="02000000000000000000" pitchFamily="2" charset="0"/>
                <a:cs typeface="Times New Roman" panose="02020603050405020304" pitchFamily="18" charset="0"/>
              </a:rPr>
              <a:t> AG?</a:t>
            </a:r>
            <a:endParaRPr lang="de-DE" sz="2000" dirty="0">
              <a:effectLst/>
              <a:latin typeface="Roboto" panose="02000000000000000000" pitchFamily="2" charset="0"/>
              <a:ea typeface="Roboto" panose="02000000000000000000" pitchFamily="2" charset="0"/>
              <a:cs typeface="Times New Roman" panose="02020603050405020304" pitchFamily="18" charset="0"/>
            </a:endParaRPr>
          </a:p>
          <a:p>
            <a:pPr algn="just">
              <a:lnSpc>
                <a:spcPct val="120000"/>
              </a:lnSpc>
              <a:spcAft>
                <a:spcPts val="800"/>
              </a:spcAft>
            </a:pPr>
            <a:r>
              <a:rPr lang="en-GB" sz="2000" dirty="0">
                <a:effectLst/>
                <a:latin typeface="Roboto" panose="02000000000000000000" pitchFamily="2" charset="0"/>
                <a:ea typeface="Roboto" panose="02000000000000000000" pitchFamily="2" charset="0"/>
                <a:cs typeface="Times New Roman" panose="02020603050405020304" pitchFamily="18" charset="0"/>
              </a:rPr>
              <a:t>The dosing head of the Alpha production machine (important for cookie production) is defective. The necessary </a:t>
            </a:r>
            <a:r>
              <a:rPr lang="en-GB" sz="2000" b="1" dirty="0">
                <a:effectLst/>
                <a:latin typeface="Roboto" panose="02000000000000000000" pitchFamily="2" charset="0"/>
                <a:ea typeface="Roboto" panose="02000000000000000000" pitchFamily="2" charset="0"/>
                <a:cs typeface="Times New Roman" panose="02020603050405020304" pitchFamily="18" charset="0"/>
              </a:rPr>
              <a:t>spare part </a:t>
            </a:r>
            <a:r>
              <a:rPr lang="en-GB" sz="2000" dirty="0">
                <a:effectLst/>
                <a:latin typeface="Roboto" panose="02000000000000000000" pitchFamily="2" charset="0"/>
                <a:ea typeface="Roboto" panose="02000000000000000000" pitchFamily="2" charset="0"/>
                <a:cs typeface="Times New Roman" panose="02020603050405020304" pitchFamily="18" charset="0"/>
              </a:rPr>
              <a:t>is only available in </a:t>
            </a:r>
            <a:r>
              <a:rPr lang="en-GB" sz="2000" b="1" dirty="0">
                <a:effectLst/>
                <a:latin typeface="Roboto" panose="02000000000000000000" pitchFamily="2" charset="0"/>
                <a:ea typeface="Roboto" panose="02000000000000000000" pitchFamily="2" charset="0"/>
                <a:cs typeface="Times New Roman" panose="02020603050405020304" pitchFamily="18" charset="0"/>
              </a:rPr>
              <a:t>Bucharest</a:t>
            </a:r>
            <a:r>
              <a:rPr lang="en-GB" sz="2000" dirty="0">
                <a:effectLst/>
                <a:latin typeface="Roboto" panose="02000000000000000000" pitchFamily="2" charset="0"/>
                <a:ea typeface="Roboto" panose="02000000000000000000" pitchFamily="2" charset="0"/>
                <a:cs typeface="Times New Roman" panose="02020603050405020304" pitchFamily="18" charset="0"/>
              </a:rPr>
              <a:t>, is </a:t>
            </a:r>
            <a:r>
              <a:rPr lang="en-GB" sz="2000" b="1" dirty="0">
                <a:effectLst/>
                <a:latin typeface="Roboto" panose="02000000000000000000" pitchFamily="2" charset="0"/>
                <a:ea typeface="Roboto" panose="02000000000000000000" pitchFamily="2" charset="0"/>
                <a:cs typeface="Times New Roman" panose="02020603050405020304" pitchFamily="18" charset="0"/>
              </a:rPr>
              <a:t>decisive for the continuation of production </a:t>
            </a:r>
            <a:r>
              <a:rPr lang="en-GB" sz="2000" dirty="0">
                <a:effectLst/>
                <a:latin typeface="Roboto" panose="02000000000000000000" pitchFamily="2" charset="0"/>
                <a:ea typeface="Roboto" panose="02000000000000000000" pitchFamily="2" charset="0"/>
                <a:cs typeface="Times New Roman" panose="02020603050405020304" pitchFamily="18" charset="0"/>
              </a:rPr>
              <a:t>and needs to be collected by </a:t>
            </a:r>
            <a:r>
              <a:rPr lang="en-GB" sz="2000" dirty="0" err="1">
                <a:effectLst/>
                <a:latin typeface="Roboto" panose="02000000000000000000" pitchFamily="2" charset="0"/>
                <a:ea typeface="Roboto" panose="02000000000000000000" pitchFamily="2" charset="0"/>
                <a:cs typeface="Times New Roman" panose="02020603050405020304" pitchFamily="18" charset="0"/>
              </a:rPr>
              <a:t>Schnitten</a:t>
            </a:r>
            <a:r>
              <a:rPr lang="en-GB" sz="2000" dirty="0">
                <a:effectLst/>
                <a:latin typeface="Roboto" panose="02000000000000000000" pitchFamily="2" charset="0"/>
                <a:ea typeface="Roboto" panose="02000000000000000000" pitchFamily="2" charset="0"/>
                <a:cs typeface="Times New Roman" panose="02020603050405020304" pitchFamily="18" charset="0"/>
              </a:rPr>
              <a:t> AG.</a:t>
            </a:r>
            <a:endParaRPr lang="de-DE" sz="2000" dirty="0">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65889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260350"/>
            <a:ext cx="6049168" cy="865188"/>
          </a:xfrm>
        </p:spPr>
        <p:txBody>
          <a:bodyPr/>
          <a:lstStyle/>
          <a:p>
            <a:r>
              <a:rPr lang="en-gb" sz="3200" b="1" dirty="0"/>
              <a:t>Warm up: Transport modes</a:t>
            </a:r>
            <a:endParaRPr lang="de-DE" sz="3200" dirty="0"/>
          </a:p>
        </p:txBody>
      </p:sp>
      <p:sp>
        <p:nvSpPr>
          <p:cNvPr id="5" name="Foliennummernplatzhalter 4"/>
          <p:cNvSpPr>
            <a:spLocks noGrp="1"/>
          </p:cNvSpPr>
          <p:nvPr>
            <p:ph type="sldNum" sz="quarter" idx="11"/>
          </p:nvPr>
        </p:nvSpPr>
        <p:spPr/>
        <p:txBody>
          <a:bodyPr/>
          <a:lstStyle/>
          <a:p>
            <a:pPr>
              <a:defRPr/>
            </a:pPr>
            <a:fld id="{63C0A43B-8D7A-4BF3-AF08-0370C40388B0}" type="slidenum">
              <a:rPr lang="de-DE" sz="1200" smtClean="0"/>
              <a:pPr>
                <a:defRPr/>
              </a:pPr>
              <a:t>3</a:t>
            </a:fld>
            <a:endParaRPr lang="de-DE" sz="1200" dirty="0"/>
          </a:p>
        </p:txBody>
      </p:sp>
      <p:sp>
        <p:nvSpPr>
          <p:cNvPr id="16" name="TextBox 1">
            <a:extLst>
              <a:ext uri="{FF2B5EF4-FFF2-40B4-BE49-F238E27FC236}">
                <a16:creationId xmlns:a16="http://schemas.microsoft.com/office/drawing/2014/main" id="{479D1942-84EA-0F8A-EA42-DFB9007F3F23}"/>
              </a:ext>
            </a:extLst>
          </p:cNvPr>
          <p:cNvSpPr txBox="1"/>
          <p:nvPr/>
        </p:nvSpPr>
        <p:spPr>
          <a:xfrm>
            <a:off x="1907704" y="2650544"/>
            <a:ext cx="7380312" cy="400110"/>
          </a:xfrm>
          <a:prstGeom prst="rect">
            <a:avLst/>
          </a:prstGeom>
          <a:noFill/>
        </p:spPr>
        <p:txBody>
          <a:bodyPr wrap="square" rtlCol="0">
            <a:spAutoFit/>
          </a:bodyPr>
          <a:lstStyle/>
          <a:p>
            <a:pPr rtl="0"/>
            <a:r>
              <a:rPr lang="en-gb" sz="2000" dirty="0">
                <a:solidFill>
                  <a:schemeClr val="tx1">
                    <a:lumMod val="75000"/>
                    <a:lumOff val="25000"/>
                  </a:schemeClr>
                </a:solidFill>
              </a:rPr>
              <a:t>How can Peter transport his products to his customer?</a:t>
            </a:r>
          </a:p>
        </p:txBody>
      </p:sp>
      <p:pic>
        <p:nvPicPr>
          <p:cNvPr id="17" name="Picture 2" descr="Frustrated, Man, Business Man, Stress">
            <a:extLst>
              <a:ext uri="{FF2B5EF4-FFF2-40B4-BE49-F238E27FC236}">
                <a16:creationId xmlns:a16="http://schemas.microsoft.com/office/drawing/2014/main" id="{332050DA-89B2-B7AF-D7E2-5BC21CF881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33" y="2119776"/>
            <a:ext cx="1647683" cy="1800200"/>
          </a:xfrm>
          <a:prstGeom prst="rect">
            <a:avLst/>
          </a:prstGeom>
          <a:noFill/>
          <a:extLst>
            <a:ext uri="{909E8E84-426E-40DD-AFC4-6F175D3DCCD1}">
              <a14:hiddenFill xmlns:a14="http://schemas.microsoft.com/office/drawing/2010/main">
                <a:solidFill>
                  <a:srgbClr val="FFFFFF"/>
                </a:solidFill>
              </a14:hiddenFill>
            </a:ext>
          </a:extLst>
        </p:spPr>
      </p:pic>
      <p:sp>
        <p:nvSpPr>
          <p:cNvPr id="18" name="Right Arrow 4">
            <a:extLst>
              <a:ext uri="{FF2B5EF4-FFF2-40B4-BE49-F238E27FC236}">
                <a16:creationId xmlns:a16="http://schemas.microsoft.com/office/drawing/2014/main" id="{4B669A28-B2A2-8607-A2CD-7B45FC153FDA}"/>
              </a:ext>
            </a:extLst>
          </p:cNvPr>
          <p:cNvSpPr/>
          <p:nvPr/>
        </p:nvSpPr>
        <p:spPr>
          <a:xfrm>
            <a:off x="3195628" y="4725144"/>
            <a:ext cx="1939081" cy="579984"/>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rtl="0"/>
            <a:endParaRPr lang="de-DE"/>
          </a:p>
        </p:txBody>
      </p:sp>
      <p:pic>
        <p:nvPicPr>
          <p:cNvPr id="19" name="Picture 8" descr="Orchard, Apple, Apples, Fruit, Green, Nature, Tree">
            <a:extLst>
              <a:ext uri="{FF2B5EF4-FFF2-40B4-BE49-F238E27FC236}">
                <a16:creationId xmlns:a16="http://schemas.microsoft.com/office/drawing/2014/main" id="{499B925B-9C70-22B0-CF76-1A91314024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550" y="4223433"/>
            <a:ext cx="2272977" cy="151531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5">
            <a:extLst>
              <a:ext uri="{FF2B5EF4-FFF2-40B4-BE49-F238E27FC236}">
                <a16:creationId xmlns:a16="http://schemas.microsoft.com/office/drawing/2014/main" id="{D8FCC2F5-E663-9244-E652-E54F814FD799}"/>
              </a:ext>
            </a:extLst>
          </p:cNvPr>
          <p:cNvSpPr txBox="1"/>
          <p:nvPr/>
        </p:nvSpPr>
        <p:spPr>
          <a:xfrm>
            <a:off x="2411760" y="1844824"/>
            <a:ext cx="4032448" cy="369332"/>
          </a:xfrm>
          <a:prstGeom prst="rect">
            <a:avLst/>
          </a:prstGeom>
          <a:noFill/>
        </p:spPr>
        <p:txBody>
          <a:bodyPr wrap="square" rtlCol="0">
            <a:spAutoFit/>
          </a:bodyPr>
          <a:lstStyle/>
          <a:p>
            <a:pPr rtl="0"/>
            <a:endParaRPr lang="de-DE" dirty="0"/>
          </a:p>
        </p:txBody>
      </p:sp>
      <p:sp>
        <p:nvSpPr>
          <p:cNvPr id="21" name="TextBox 6">
            <a:extLst>
              <a:ext uri="{FF2B5EF4-FFF2-40B4-BE49-F238E27FC236}">
                <a16:creationId xmlns:a16="http://schemas.microsoft.com/office/drawing/2014/main" id="{09E81095-95E3-FB3C-9D5D-0AE6D39715DA}"/>
              </a:ext>
            </a:extLst>
          </p:cNvPr>
          <p:cNvSpPr txBox="1"/>
          <p:nvPr/>
        </p:nvSpPr>
        <p:spPr>
          <a:xfrm>
            <a:off x="1893800" y="1415653"/>
            <a:ext cx="6048672" cy="1015663"/>
          </a:xfrm>
          <a:prstGeom prst="rect">
            <a:avLst/>
          </a:prstGeom>
          <a:noFill/>
        </p:spPr>
        <p:txBody>
          <a:bodyPr wrap="square" rtlCol="0">
            <a:spAutoFit/>
          </a:bodyPr>
          <a:lstStyle/>
          <a:p>
            <a:pPr rtl="0"/>
            <a:r>
              <a:rPr lang="en-gb" sz="2000" dirty="0">
                <a:solidFill>
                  <a:schemeClr val="tx1">
                    <a:lumMod val="75000"/>
                    <a:lumOff val="25000"/>
                  </a:schemeClr>
                </a:solidFill>
              </a:rPr>
              <a:t>This is Peter. He’d like to sell his apples but doesn’t know how to get them to his customer - a food retailer in Austria.</a:t>
            </a:r>
          </a:p>
        </p:txBody>
      </p:sp>
      <p:pic>
        <p:nvPicPr>
          <p:cNvPr id="23" name="Picture 2" descr="Fruit Seller, Market Stall, Stall, Market, Seller">
            <a:extLst>
              <a:ext uri="{FF2B5EF4-FFF2-40B4-BE49-F238E27FC236}">
                <a16:creationId xmlns:a16="http://schemas.microsoft.com/office/drawing/2014/main" id="{D2705207-FCC7-5477-B482-593EF07042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3159" y="3429000"/>
            <a:ext cx="3462457" cy="231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882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1"/>
          </p:nvPr>
        </p:nvSpPr>
        <p:spPr/>
        <p:txBody>
          <a:bodyPr/>
          <a:lstStyle/>
          <a:p>
            <a:pPr>
              <a:defRPr/>
            </a:pPr>
            <a:fld id="{63C0A43B-8D7A-4BF3-AF08-0370C40388B0}" type="slidenum">
              <a:rPr lang="de-DE" smtClean="0"/>
              <a:pPr>
                <a:defRPr/>
              </a:pPr>
              <a:t>30</a:t>
            </a:fld>
            <a:endParaRPr lang="de-DE" dirty="0"/>
          </a:p>
        </p:txBody>
      </p:sp>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a:lstStyle/>
          <a:p>
            <a:r>
              <a:rPr lang="en-gb" sz="2800" b="1" dirty="0"/>
              <a:t>Case Study Sample Solution</a:t>
            </a:r>
            <a:br>
              <a:rPr lang="en-gb" sz="2800" b="1" dirty="0"/>
            </a:br>
            <a:r>
              <a:rPr lang="en-gb" sz="2800" b="1" dirty="0"/>
              <a:t>Task 1</a:t>
            </a:r>
            <a:endParaRPr lang="de-DE" dirty="0"/>
          </a:p>
        </p:txBody>
      </p:sp>
      <p:sp>
        <p:nvSpPr>
          <p:cNvPr id="4" name="Textfeld 3">
            <a:extLst>
              <a:ext uri="{FF2B5EF4-FFF2-40B4-BE49-F238E27FC236}">
                <a16:creationId xmlns:a16="http://schemas.microsoft.com/office/drawing/2014/main" id="{3B84D0A7-5D2B-9DDB-C9A0-484F39BC5317}"/>
              </a:ext>
            </a:extLst>
          </p:cNvPr>
          <p:cNvSpPr txBox="1"/>
          <p:nvPr/>
        </p:nvSpPr>
        <p:spPr>
          <a:xfrm>
            <a:off x="395536" y="1268760"/>
            <a:ext cx="8352928" cy="5229380"/>
          </a:xfrm>
          <a:prstGeom prst="rect">
            <a:avLst/>
          </a:prstGeom>
          <a:noFill/>
        </p:spPr>
        <p:txBody>
          <a:bodyPr wrap="square">
            <a:spAutoFit/>
          </a:bodyPr>
          <a:lstStyle/>
          <a:p>
            <a:pPr algn="just">
              <a:lnSpc>
                <a:spcPct val="120000"/>
              </a:lnSpc>
              <a:spcAft>
                <a:spcPts val="800"/>
              </a:spcAft>
            </a:pPr>
            <a:r>
              <a:rPr lang="en-US" sz="2000" b="1" dirty="0">
                <a:effectLst/>
                <a:latin typeface="Roboto" panose="02000000000000000000" pitchFamily="2" charset="0"/>
                <a:ea typeface="Roboto" panose="02000000000000000000" pitchFamily="2" charset="0"/>
                <a:cs typeface="Times New Roman" panose="02020603050405020304" pitchFamily="18" charset="0"/>
              </a:rPr>
              <a:t>Question 2: What information does your supervisor need to take into account when designing transport planning?</a:t>
            </a:r>
          </a:p>
          <a:p>
            <a:pPr marL="342900" indent="-342900" algn="just">
              <a:lnSpc>
                <a:spcPct val="120000"/>
              </a:lnSpc>
              <a:spcAft>
                <a:spcPts val="0"/>
              </a:spcAft>
              <a:buFont typeface="Arial" panose="020B0604020202020204" pitchFamily="34" charset="0"/>
              <a:buChar char="•"/>
            </a:pPr>
            <a:r>
              <a:rPr lang="en-US" sz="1800" b="1" dirty="0">
                <a:effectLst/>
                <a:latin typeface="Roboto" panose="02000000000000000000" pitchFamily="2" charset="0"/>
                <a:ea typeface="Roboto" panose="02000000000000000000" pitchFamily="2" charset="0"/>
                <a:cs typeface="Times New Roman" panose="02020603050405020304" pitchFamily="18" charset="0"/>
              </a:rPr>
              <a:t>Transport route: </a:t>
            </a:r>
            <a:r>
              <a:rPr lang="en-US" sz="1800" dirty="0">
                <a:effectLst/>
                <a:latin typeface="Roboto" panose="02000000000000000000" pitchFamily="2" charset="0"/>
                <a:ea typeface="Roboto" panose="02000000000000000000" pitchFamily="2" charset="0"/>
                <a:cs typeface="Times New Roman" panose="02020603050405020304" pitchFamily="18" charset="0"/>
              </a:rPr>
              <a:t>Bucharest to Vienna</a:t>
            </a:r>
          </a:p>
          <a:p>
            <a:pPr marL="342900" indent="-342900" algn="just">
              <a:lnSpc>
                <a:spcPct val="120000"/>
              </a:lnSpc>
              <a:spcAft>
                <a:spcPts val="0"/>
              </a:spcAft>
              <a:buFont typeface="Arial" panose="020B0604020202020204" pitchFamily="34" charset="0"/>
              <a:buChar char="•"/>
            </a:pPr>
            <a:r>
              <a:rPr lang="en-US" sz="1800" b="1" dirty="0">
                <a:effectLst/>
                <a:latin typeface="Roboto" panose="02000000000000000000" pitchFamily="2" charset="0"/>
                <a:ea typeface="Roboto" panose="02000000000000000000" pitchFamily="2" charset="0"/>
                <a:cs typeface="Times New Roman" panose="02020603050405020304" pitchFamily="18" charset="0"/>
              </a:rPr>
              <a:t>Weight</a:t>
            </a:r>
            <a:r>
              <a:rPr lang="en-US" sz="1800" dirty="0">
                <a:effectLst/>
                <a:latin typeface="Roboto" panose="02000000000000000000" pitchFamily="2" charset="0"/>
                <a:ea typeface="Roboto" panose="02000000000000000000" pitchFamily="2" charset="0"/>
                <a:cs typeface="Times New Roman" panose="02020603050405020304" pitchFamily="18" charset="0"/>
              </a:rPr>
              <a:t>: the spare part weighs less than 5 kg</a:t>
            </a:r>
          </a:p>
          <a:p>
            <a:pPr marL="342900" indent="-342900" algn="just">
              <a:lnSpc>
                <a:spcPct val="120000"/>
              </a:lnSpc>
              <a:spcAft>
                <a:spcPts val="0"/>
              </a:spcAft>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Times New Roman" panose="02020603050405020304" pitchFamily="18" charset="0"/>
              </a:rPr>
              <a:t>Spare part is </a:t>
            </a:r>
            <a:r>
              <a:rPr lang="en-US" sz="1800" b="1" dirty="0">
                <a:effectLst/>
                <a:latin typeface="Roboto" panose="02000000000000000000" pitchFamily="2" charset="0"/>
                <a:ea typeface="Roboto" panose="02000000000000000000" pitchFamily="2" charset="0"/>
                <a:cs typeface="Times New Roman" panose="02020603050405020304" pitchFamily="18" charset="0"/>
              </a:rPr>
              <a:t>vital for the continuation of production</a:t>
            </a:r>
          </a:p>
          <a:p>
            <a:pPr marL="342900" indent="-342900" algn="just">
              <a:lnSpc>
                <a:spcPct val="120000"/>
              </a:lnSpc>
              <a:spcAft>
                <a:spcPts val="0"/>
              </a:spcAft>
              <a:buFont typeface="Arial" panose="020B0604020202020204" pitchFamily="34" charset="0"/>
              <a:buChar char="•"/>
            </a:pPr>
            <a:r>
              <a:rPr lang="en-US" sz="1800" b="1" dirty="0">
                <a:effectLst/>
                <a:latin typeface="Roboto" panose="02000000000000000000" pitchFamily="2" charset="0"/>
                <a:ea typeface="Roboto" panose="02000000000000000000" pitchFamily="2" charset="0"/>
                <a:cs typeface="Times New Roman" panose="02020603050405020304" pitchFamily="18" charset="0"/>
              </a:rPr>
              <a:t>Projected rising sales figures </a:t>
            </a:r>
            <a:r>
              <a:rPr lang="en-US" sz="1800" dirty="0">
                <a:effectLst/>
                <a:latin typeface="Roboto" panose="02000000000000000000" pitchFamily="2" charset="0"/>
                <a:ea typeface="Roboto" panose="02000000000000000000" pitchFamily="2" charset="0"/>
                <a:cs typeface="Times New Roman" panose="02020603050405020304" pitchFamily="18" charset="0"/>
              </a:rPr>
              <a:t>in the coming weeks (loss of production would lead to loss of customers; possible penalty payments due to binding agreements, company image may suffer)</a:t>
            </a:r>
          </a:p>
          <a:p>
            <a:pPr marL="342900" indent="-342900" algn="just">
              <a:lnSpc>
                <a:spcPct val="120000"/>
              </a:lnSpc>
              <a:spcAft>
                <a:spcPts val="0"/>
              </a:spcAft>
              <a:buFont typeface="Arial" panose="020B0604020202020204" pitchFamily="34" charset="0"/>
              <a:buChar char="•"/>
            </a:pPr>
            <a:r>
              <a:rPr lang="en-US" sz="1800" dirty="0">
                <a:effectLst/>
                <a:latin typeface="Roboto" panose="02000000000000000000" pitchFamily="2" charset="0"/>
                <a:ea typeface="Roboto" panose="02000000000000000000" pitchFamily="2" charset="0"/>
                <a:cs typeface="Times New Roman" panose="02020603050405020304" pitchFamily="18" charset="0"/>
              </a:rPr>
              <a:t>Sustainability project and </a:t>
            </a:r>
            <a:r>
              <a:rPr lang="en-US" sz="1800" b="1" dirty="0">
                <a:effectLst/>
                <a:latin typeface="Roboto" panose="02000000000000000000" pitchFamily="2" charset="0"/>
                <a:ea typeface="Roboto" panose="02000000000000000000" pitchFamily="2" charset="0"/>
                <a:cs typeface="Times New Roman" panose="02020603050405020304" pitchFamily="18" charset="0"/>
              </a:rPr>
              <a:t>sustainable orientation of the company</a:t>
            </a:r>
            <a:r>
              <a:rPr lang="en-US" sz="1800" dirty="0">
                <a:effectLst/>
                <a:latin typeface="Roboto" panose="02000000000000000000" pitchFamily="2" charset="0"/>
                <a:ea typeface="Roboto" panose="02000000000000000000" pitchFamily="2" charset="0"/>
                <a:cs typeface="Times New Roman" panose="02020603050405020304" pitchFamily="18" charset="0"/>
              </a:rPr>
              <a:t> (less important for management)</a:t>
            </a:r>
          </a:p>
          <a:p>
            <a:pPr marL="342900" indent="-342900" algn="just">
              <a:lnSpc>
                <a:spcPct val="120000"/>
              </a:lnSpc>
              <a:spcAft>
                <a:spcPts val="0"/>
              </a:spcAft>
              <a:buFont typeface="Arial" panose="020B0604020202020204" pitchFamily="34" charset="0"/>
              <a:buChar char="•"/>
            </a:pPr>
            <a:r>
              <a:rPr lang="en-US" sz="1800" b="1" dirty="0">
                <a:effectLst/>
                <a:latin typeface="Roboto" panose="02000000000000000000" pitchFamily="2" charset="0"/>
                <a:ea typeface="Roboto" panose="02000000000000000000" pitchFamily="2" charset="0"/>
                <a:cs typeface="Times New Roman" panose="02020603050405020304" pitchFamily="18" charset="0"/>
              </a:rPr>
              <a:t>Inventory coverage: less than 5 days</a:t>
            </a:r>
            <a:r>
              <a:rPr lang="en-US" sz="1800" dirty="0">
                <a:effectLst/>
                <a:latin typeface="Roboto" panose="02000000000000000000" pitchFamily="2" charset="0"/>
                <a:ea typeface="Roboto" panose="02000000000000000000" pitchFamily="2" charset="0"/>
                <a:cs typeface="Times New Roman" panose="02020603050405020304" pitchFamily="18" charset="0"/>
              </a:rPr>
              <a:t>, meaning very low warehouse stock, not even enough for one week. Info: Inventory coverage provides information on internal security of supply through your own stocks within a certain period. It thus indicates the time factor for which the warehouse stock remains safe at average or planned material consumption.</a:t>
            </a:r>
          </a:p>
        </p:txBody>
      </p:sp>
    </p:spTree>
    <p:extLst>
      <p:ext uri="{BB962C8B-B14F-4D97-AF65-F5344CB8AC3E}">
        <p14:creationId xmlns:p14="http://schemas.microsoft.com/office/powerpoint/2010/main" val="2442386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vert="horz" wrap="square" lIns="91440" tIns="45720" rIns="91440" bIns="45720" numCol="1" rtlCol="0" anchor="ctr" anchorCtr="0" compatLnSpc="1">
            <a:prstTxWarp prst="textNoShape">
              <a:avLst/>
            </a:prstTxWarp>
            <a:normAutofit/>
          </a:bodyPr>
          <a:lstStyle/>
          <a:p>
            <a:pPr>
              <a:lnSpc>
                <a:spcPct val="90000"/>
              </a:lnSpc>
            </a:pPr>
            <a:r>
              <a:rPr lang="en-gb" sz="2700" b="1">
                <a:latin typeface="Roboto" panose="02000000000000000000" pitchFamily="2" charset="0"/>
                <a:ea typeface="Roboto" panose="02000000000000000000" pitchFamily="2" charset="0"/>
                <a:cs typeface="Roboto" panose="02000000000000000000" pitchFamily="2" charset="0"/>
              </a:rPr>
              <a:t>Case Study Sample Solution</a:t>
            </a:r>
            <a:br>
              <a:rPr lang="en-gb" sz="2700" b="1">
                <a:latin typeface="Roboto" panose="02000000000000000000" pitchFamily="2" charset="0"/>
                <a:ea typeface="Roboto" panose="02000000000000000000" pitchFamily="2" charset="0"/>
                <a:cs typeface="Roboto" panose="02000000000000000000" pitchFamily="2" charset="0"/>
              </a:rPr>
            </a:br>
            <a:r>
              <a:rPr lang="en-gb" sz="2700" b="1">
                <a:latin typeface="Roboto" panose="02000000000000000000" pitchFamily="2" charset="0"/>
                <a:ea typeface="Roboto" panose="02000000000000000000" pitchFamily="2" charset="0"/>
                <a:cs typeface="Roboto" panose="02000000000000000000" pitchFamily="2" charset="0"/>
              </a:rPr>
              <a:t>Task 2</a:t>
            </a:r>
            <a:endParaRPr lang="en-gb" sz="2700">
              <a:latin typeface="Roboto" panose="02000000000000000000" pitchFamily="2" charset="0"/>
              <a:ea typeface="Roboto" panose="02000000000000000000" pitchFamily="2" charset="0"/>
              <a:cs typeface="Roboto" panose="02000000000000000000" pitchFamily="2" charset="0"/>
            </a:endParaRPr>
          </a:p>
        </p:txBody>
      </p:sp>
      <p:sp>
        <p:nvSpPr>
          <p:cNvPr id="4" name="Textfeld 3">
            <a:extLst>
              <a:ext uri="{FF2B5EF4-FFF2-40B4-BE49-F238E27FC236}">
                <a16:creationId xmlns:a16="http://schemas.microsoft.com/office/drawing/2014/main" id="{3B84D0A7-5D2B-9DDB-C9A0-484F39BC5317}"/>
              </a:ext>
            </a:extLst>
          </p:cNvPr>
          <p:cNvSpPr txBox="1"/>
          <p:nvPr/>
        </p:nvSpPr>
        <p:spPr bwMode="auto">
          <a:xfrm>
            <a:off x="450637" y="1346472"/>
            <a:ext cx="8001000" cy="2392911"/>
          </a:xfrm>
          <a:prstGeom prst="rect">
            <a:avLst/>
          </a:prstGeom>
          <a:noFill/>
          <a:ln>
            <a:noFill/>
          </a:ln>
        </p:spPr>
        <p:txBody>
          <a:bodyPr vert="horz" wrap="square" lIns="91440" tIns="45720" rIns="91440" bIns="45720" numCol="1" rtlCol="0" anchor="t" anchorCtr="0" compatLnSpc="1">
            <a:prstTxWarp prst="textNoShape">
              <a:avLst/>
            </a:prstTxWarp>
            <a:normAutofit fontScale="70000" lnSpcReduction="20000"/>
          </a:bodyPr>
          <a:lstStyle/>
          <a:p>
            <a:pPr algn="just" eaLnBrk="0" hangingPunct="0">
              <a:lnSpc>
                <a:spcPct val="130000"/>
              </a:lnSpc>
              <a:spcAft>
                <a:spcPts val="800"/>
              </a:spcAft>
            </a:pPr>
            <a:r>
              <a:rPr lang="en-US" sz="2900" dirty="0">
                <a:latin typeface="Roboto" panose="02000000000000000000" pitchFamily="2" charset="0"/>
                <a:ea typeface="Roboto" panose="02000000000000000000" pitchFamily="2" charset="0"/>
                <a:cs typeface="Times New Roman" panose="02020603050405020304" pitchFamily="18" charset="0"/>
              </a:rPr>
              <a:t>According to management, the two criteria "</a:t>
            </a:r>
            <a:r>
              <a:rPr lang="en-US" sz="2900" b="1" dirty="0">
                <a:latin typeface="Roboto" panose="02000000000000000000" pitchFamily="2" charset="0"/>
                <a:ea typeface="Roboto" panose="02000000000000000000" pitchFamily="2" charset="0"/>
                <a:cs typeface="Times New Roman" panose="02020603050405020304" pitchFamily="18" charset="0"/>
              </a:rPr>
              <a:t>speed</a:t>
            </a:r>
            <a:r>
              <a:rPr lang="en-US" sz="2900" dirty="0">
                <a:latin typeface="Roboto" panose="02000000000000000000" pitchFamily="2" charset="0"/>
                <a:ea typeface="Roboto" panose="02000000000000000000" pitchFamily="2" charset="0"/>
                <a:cs typeface="Times New Roman" panose="02020603050405020304" pitchFamily="18" charset="0"/>
              </a:rPr>
              <a:t>" and "</a:t>
            </a:r>
            <a:r>
              <a:rPr lang="en-US" sz="2900" b="1" dirty="0">
                <a:latin typeface="Roboto" panose="02000000000000000000" pitchFamily="2" charset="0"/>
                <a:ea typeface="Roboto" panose="02000000000000000000" pitchFamily="2" charset="0"/>
                <a:cs typeface="Times New Roman" panose="02020603050405020304" pitchFamily="18" charset="0"/>
              </a:rPr>
              <a:t>safety</a:t>
            </a:r>
            <a:r>
              <a:rPr lang="en-US" sz="2900" dirty="0">
                <a:latin typeface="Roboto" panose="02000000000000000000" pitchFamily="2" charset="0"/>
                <a:ea typeface="Roboto" panose="02000000000000000000" pitchFamily="2" charset="0"/>
                <a:cs typeface="Times New Roman" panose="02020603050405020304" pitchFamily="18" charset="0"/>
              </a:rPr>
              <a:t>" are </a:t>
            </a:r>
            <a:r>
              <a:rPr lang="en-US" sz="2900" b="1" dirty="0">
                <a:latin typeface="Roboto" panose="02000000000000000000" pitchFamily="2" charset="0"/>
                <a:ea typeface="Roboto" panose="02000000000000000000" pitchFamily="2" charset="0"/>
                <a:cs typeface="Times New Roman" panose="02020603050405020304" pitchFamily="18" charset="0"/>
              </a:rPr>
              <a:t>equal and weigh more than the criterion "environmental friendliness</a:t>
            </a:r>
            <a:r>
              <a:rPr lang="en-US" sz="2900" dirty="0">
                <a:latin typeface="Roboto" panose="02000000000000000000" pitchFamily="2" charset="0"/>
                <a:ea typeface="Roboto" panose="02000000000000000000" pitchFamily="2" charset="0"/>
                <a:cs typeface="Times New Roman" panose="02020603050405020304" pitchFamily="18" charset="0"/>
              </a:rPr>
              <a:t>". No specific specifications are given for the criterion "</a:t>
            </a:r>
            <a:r>
              <a:rPr lang="en-US" sz="2900" b="1" dirty="0">
                <a:latin typeface="Roboto" panose="02000000000000000000" pitchFamily="2" charset="0"/>
                <a:ea typeface="Roboto" panose="02000000000000000000" pitchFamily="2" charset="0"/>
                <a:cs typeface="Times New Roman" panose="02020603050405020304" pitchFamily="18" charset="0"/>
              </a:rPr>
              <a:t>spare parts affinity</a:t>
            </a:r>
            <a:r>
              <a:rPr lang="en-US" sz="2900" dirty="0">
                <a:latin typeface="Roboto" panose="02000000000000000000" pitchFamily="2" charset="0"/>
                <a:ea typeface="Roboto" panose="02000000000000000000" pitchFamily="2" charset="0"/>
                <a:cs typeface="Times New Roman" panose="02020603050405020304" pitchFamily="18" charset="0"/>
              </a:rPr>
              <a:t>". </a:t>
            </a:r>
          </a:p>
          <a:p>
            <a:pPr algn="just" eaLnBrk="0" hangingPunct="0">
              <a:lnSpc>
                <a:spcPct val="130000"/>
              </a:lnSpc>
              <a:spcAft>
                <a:spcPts val="800"/>
              </a:spcAft>
            </a:pPr>
            <a:r>
              <a:rPr lang="en-US" sz="2900" dirty="0">
                <a:latin typeface="Roboto" panose="02000000000000000000" pitchFamily="2" charset="0"/>
                <a:ea typeface="Roboto" panose="02000000000000000000" pitchFamily="2" charset="0"/>
                <a:cs typeface="Times New Roman" panose="02020603050405020304" pitchFamily="18" charset="0"/>
              </a:rPr>
              <a:t>The following scenarios, among others, can be conceived for the weighting:</a:t>
            </a:r>
          </a:p>
          <a:p>
            <a:pPr eaLnBrk="0" hangingPunct="0">
              <a:lnSpc>
                <a:spcPct val="90000"/>
              </a:lnSpc>
              <a:spcBef>
                <a:spcPct val="20000"/>
              </a:spcBef>
            </a:pPr>
            <a:endParaRPr lang="en-US" b="1" dirty="0">
              <a:effectLst/>
              <a:latin typeface="Roboto" panose="02000000000000000000" pitchFamily="2" charset="0"/>
              <a:ea typeface="Roboto" panose="02000000000000000000" pitchFamily="2" charset="0"/>
              <a:cs typeface="Roboto" panose="02000000000000000000" pitchFamily="2" charset="0"/>
            </a:endParaRPr>
          </a:p>
        </p:txBody>
      </p:sp>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2"/>
          </p:nvPr>
        </p:nvSpPr>
        <p:spPr>
          <a:xfrm>
            <a:off x="7164388" y="6248400"/>
            <a:ext cx="1293812" cy="457200"/>
          </a:xfrm>
        </p:spPr>
        <p:txBody>
          <a:bodyPr vert="horz" wrap="square" lIns="91440" tIns="45720" rIns="91440" bIns="45720" numCol="1" rtlCol="0" anchor="t" anchorCtr="0" compatLnSpc="1">
            <a:prstTxWarp prst="textNoShape">
              <a:avLst/>
            </a:prstTxWarp>
            <a:normAutofit/>
          </a:bodyPr>
          <a:lstStyle/>
          <a:p>
            <a:pPr>
              <a:spcAft>
                <a:spcPts val="600"/>
              </a:spcAft>
              <a:defRPr/>
            </a:pPr>
            <a:fld id="{63C0A43B-8D7A-4BF3-AF08-0370C40388B0}" type="slidenum">
              <a:rPr lang="de-AT" smtClean="0">
                <a:solidFill>
                  <a:prstClr val="white"/>
                </a:solidFill>
              </a:rPr>
              <a:pPr>
                <a:spcAft>
                  <a:spcPts val="600"/>
                </a:spcAft>
                <a:defRPr/>
              </a:pPr>
              <a:t>31</a:t>
            </a:fld>
            <a:endParaRPr lang="de-AT">
              <a:solidFill>
                <a:prstClr val="white"/>
              </a:solidFill>
            </a:endParaRPr>
          </a:p>
        </p:txBody>
      </p:sp>
      <p:graphicFrame>
        <p:nvGraphicFramePr>
          <p:cNvPr id="6" name="Tabelle 5">
            <a:extLst>
              <a:ext uri="{FF2B5EF4-FFF2-40B4-BE49-F238E27FC236}">
                <a16:creationId xmlns:a16="http://schemas.microsoft.com/office/drawing/2014/main" id="{786DEED3-A491-9377-AB36-594FE9096AB4}"/>
              </a:ext>
            </a:extLst>
          </p:cNvPr>
          <p:cNvGraphicFramePr>
            <a:graphicFrameLocks noGrp="1"/>
          </p:cNvGraphicFramePr>
          <p:nvPr>
            <p:extLst>
              <p:ext uri="{D42A27DB-BD31-4B8C-83A1-F6EECF244321}">
                <p14:modId xmlns:p14="http://schemas.microsoft.com/office/powerpoint/2010/main" val="1008278933"/>
              </p:ext>
            </p:extLst>
          </p:nvPr>
        </p:nvGraphicFramePr>
        <p:xfrm>
          <a:off x="534379" y="3849852"/>
          <a:ext cx="7488832" cy="2288079"/>
        </p:xfrm>
        <a:graphic>
          <a:graphicData uri="http://schemas.openxmlformats.org/drawingml/2006/table">
            <a:tbl>
              <a:tblPr firstRow="1" firstCol="1" bandRow="1">
                <a:noFill/>
                <a:tableStyleId>{5C22544A-7EE6-4342-B048-85BDC9FD1C3A}</a:tableStyleId>
              </a:tblPr>
              <a:tblGrid>
                <a:gridCol w="1369796">
                  <a:extLst>
                    <a:ext uri="{9D8B030D-6E8A-4147-A177-3AD203B41FA5}">
                      <a16:colId xmlns:a16="http://schemas.microsoft.com/office/drawing/2014/main" val="2259919953"/>
                    </a:ext>
                  </a:extLst>
                </a:gridCol>
                <a:gridCol w="1046522">
                  <a:extLst>
                    <a:ext uri="{9D8B030D-6E8A-4147-A177-3AD203B41FA5}">
                      <a16:colId xmlns:a16="http://schemas.microsoft.com/office/drawing/2014/main" val="122062710"/>
                    </a:ext>
                  </a:extLst>
                </a:gridCol>
                <a:gridCol w="1054008">
                  <a:extLst>
                    <a:ext uri="{9D8B030D-6E8A-4147-A177-3AD203B41FA5}">
                      <a16:colId xmlns:a16="http://schemas.microsoft.com/office/drawing/2014/main" val="1225654744"/>
                    </a:ext>
                  </a:extLst>
                </a:gridCol>
                <a:gridCol w="1800327">
                  <a:extLst>
                    <a:ext uri="{9D8B030D-6E8A-4147-A177-3AD203B41FA5}">
                      <a16:colId xmlns:a16="http://schemas.microsoft.com/office/drawing/2014/main" val="1967476898"/>
                    </a:ext>
                  </a:extLst>
                </a:gridCol>
                <a:gridCol w="2218179">
                  <a:extLst>
                    <a:ext uri="{9D8B030D-6E8A-4147-A177-3AD203B41FA5}">
                      <a16:colId xmlns:a16="http://schemas.microsoft.com/office/drawing/2014/main" val="2295306597"/>
                    </a:ext>
                  </a:extLst>
                </a:gridCol>
              </a:tblGrid>
              <a:tr h="823951">
                <a:tc>
                  <a:txBody>
                    <a:bodyPr/>
                    <a:lstStyle/>
                    <a:p>
                      <a:pPr algn="ctr">
                        <a:lnSpc>
                          <a:spcPct val="107000"/>
                        </a:lnSpc>
                        <a:spcAft>
                          <a:spcPts val="800"/>
                        </a:spcAft>
                      </a:pPr>
                      <a:endParaRPr lang="de-DE" sz="2000" b="1" cap="none" spc="3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6839" marT="13297" marB="13297" anchor="ctr">
                    <a:lnL w="12700" cmpd="sng">
                      <a:noFill/>
                    </a:lnL>
                    <a:lnR w="12700" cmpd="sng">
                      <a:noFill/>
                    </a:lnR>
                    <a:lnT w="19050" cap="flat" cmpd="sng" algn="ctr">
                      <a:solidFill>
                        <a:schemeClr val="accent1"/>
                      </a:solidFill>
                      <a:prstDash val="solid"/>
                    </a:lnT>
                    <a:lnB w="38100" cmpd="sng">
                      <a:noFill/>
                    </a:lnB>
                    <a:noFill/>
                  </a:tcPr>
                </a:tc>
                <a:tc>
                  <a:txBody>
                    <a:bodyPr/>
                    <a:lstStyle/>
                    <a:p>
                      <a:pPr algn="ctr">
                        <a:lnSpc>
                          <a:spcPct val="107000"/>
                        </a:lnSpc>
                        <a:spcAft>
                          <a:spcPts val="800"/>
                        </a:spcAft>
                      </a:pPr>
                      <a:r>
                        <a:rPr lang="en-GB" sz="2000" b="1" cap="none" spc="30" dirty="0">
                          <a:solidFill>
                            <a:schemeClr val="tx1"/>
                          </a:solidFill>
                          <a:effectLst/>
                          <a:latin typeface="Roboto" panose="02000000000000000000" pitchFamily="2" charset="0"/>
                          <a:ea typeface="Roboto" panose="02000000000000000000" pitchFamily="2" charset="0"/>
                        </a:rPr>
                        <a:t>Speed</a:t>
                      </a:r>
                      <a:endParaRPr lang="de-DE" sz="2000" b="1" cap="none" spc="3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6839" marT="13297" marB="13297" anchor="ctr">
                    <a:lnL w="12700" cmpd="sng">
                      <a:noFill/>
                    </a:lnL>
                    <a:lnR w="12700" cmpd="sng">
                      <a:noFill/>
                    </a:lnR>
                    <a:lnT w="19050" cap="flat" cmpd="sng" algn="ctr">
                      <a:solidFill>
                        <a:schemeClr val="accent1"/>
                      </a:solidFill>
                      <a:prstDash val="solid"/>
                    </a:lnT>
                    <a:lnB w="38100" cmpd="sng">
                      <a:noFill/>
                    </a:lnB>
                    <a:noFill/>
                  </a:tcPr>
                </a:tc>
                <a:tc>
                  <a:txBody>
                    <a:bodyPr/>
                    <a:lstStyle/>
                    <a:p>
                      <a:pPr algn="ctr">
                        <a:lnSpc>
                          <a:spcPct val="107000"/>
                        </a:lnSpc>
                        <a:spcAft>
                          <a:spcPts val="800"/>
                        </a:spcAft>
                      </a:pPr>
                      <a:r>
                        <a:rPr lang="en-GB" sz="2000" b="1" cap="none" spc="30" dirty="0">
                          <a:solidFill>
                            <a:schemeClr val="tx1"/>
                          </a:solidFill>
                          <a:effectLst/>
                          <a:latin typeface="Roboto" panose="02000000000000000000" pitchFamily="2" charset="0"/>
                          <a:ea typeface="Roboto" panose="02000000000000000000" pitchFamily="2" charset="0"/>
                        </a:rPr>
                        <a:t>Safety</a:t>
                      </a:r>
                      <a:endParaRPr lang="de-DE" sz="2000" b="1" cap="none" spc="3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6839" marT="13297" marB="13297" anchor="ctr">
                    <a:lnL w="12700" cmpd="sng">
                      <a:noFill/>
                    </a:lnL>
                    <a:lnR w="12700" cmpd="sng">
                      <a:noFill/>
                    </a:lnR>
                    <a:lnT w="19050" cap="flat" cmpd="sng" algn="ctr">
                      <a:solidFill>
                        <a:schemeClr val="accent1"/>
                      </a:solidFill>
                      <a:prstDash val="solid"/>
                    </a:lnT>
                    <a:lnB w="38100" cmpd="sng">
                      <a:noFill/>
                    </a:lnB>
                    <a:noFill/>
                  </a:tcPr>
                </a:tc>
                <a:tc>
                  <a:txBody>
                    <a:bodyPr/>
                    <a:lstStyle/>
                    <a:p>
                      <a:pPr algn="ctr">
                        <a:lnSpc>
                          <a:spcPct val="107000"/>
                        </a:lnSpc>
                        <a:spcAft>
                          <a:spcPts val="800"/>
                        </a:spcAft>
                      </a:pPr>
                      <a:r>
                        <a:rPr lang="en-GB" sz="2000" b="1" cap="none" spc="30" dirty="0">
                          <a:solidFill>
                            <a:schemeClr val="tx1"/>
                          </a:solidFill>
                          <a:effectLst/>
                          <a:latin typeface="Roboto" panose="02000000000000000000" pitchFamily="2" charset="0"/>
                          <a:ea typeface="Roboto" panose="02000000000000000000" pitchFamily="2" charset="0"/>
                        </a:rPr>
                        <a:t>Spare parts affinity</a:t>
                      </a:r>
                      <a:endParaRPr lang="de-DE" sz="2000" b="1" cap="none" spc="3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6839" marT="13297" marB="13297" anchor="ctr">
                    <a:lnL w="12700" cmpd="sng">
                      <a:noFill/>
                    </a:lnL>
                    <a:lnR w="12700" cmpd="sng">
                      <a:noFill/>
                    </a:lnR>
                    <a:lnT w="19050" cap="flat" cmpd="sng" algn="ctr">
                      <a:solidFill>
                        <a:schemeClr val="accent1"/>
                      </a:solidFill>
                      <a:prstDash val="solid"/>
                    </a:lnT>
                    <a:lnB w="38100" cmpd="sng">
                      <a:noFill/>
                    </a:lnB>
                    <a:noFill/>
                  </a:tcPr>
                </a:tc>
                <a:tc>
                  <a:txBody>
                    <a:bodyPr/>
                    <a:lstStyle/>
                    <a:p>
                      <a:pPr algn="ctr">
                        <a:lnSpc>
                          <a:spcPct val="107000"/>
                        </a:lnSpc>
                        <a:spcAft>
                          <a:spcPts val="800"/>
                        </a:spcAft>
                      </a:pPr>
                      <a:r>
                        <a:rPr lang="en-GB" sz="2000" b="1" cap="none" spc="30" dirty="0">
                          <a:solidFill>
                            <a:schemeClr val="tx1"/>
                          </a:solidFill>
                          <a:effectLst/>
                          <a:latin typeface="Roboto" panose="02000000000000000000" pitchFamily="2" charset="0"/>
                          <a:ea typeface="Roboto" panose="02000000000000000000" pitchFamily="2" charset="0"/>
                        </a:rPr>
                        <a:t>Environmental friendliness</a:t>
                      </a:r>
                      <a:endParaRPr lang="de-DE" sz="2000" b="1" cap="none" spc="3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6839" marT="13297" marB="13297"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584210867"/>
                  </a:ext>
                </a:extLst>
              </a:tr>
              <a:tr h="366032">
                <a:tc>
                  <a:txBody>
                    <a:bodyPr/>
                    <a:lstStyle/>
                    <a:p>
                      <a:pPr>
                        <a:lnSpc>
                          <a:spcPct val="107000"/>
                        </a:lnSpc>
                        <a:spcAft>
                          <a:spcPts val="800"/>
                        </a:spcAft>
                      </a:pPr>
                      <a:r>
                        <a:rPr lang="en-GB" sz="2000" b="1" cap="none" spc="0" dirty="0">
                          <a:solidFill>
                            <a:schemeClr val="tx1"/>
                          </a:solidFill>
                          <a:effectLst/>
                          <a:latin typeface="Roboto" panose="02000000000000000000" pitchFamily="2" charset="0"/>
                          <a:ea typeface="Roboto" panose="02000000000000000000" pitchFamily="2" charset="0"/>
                        </a:rPr>
                        <a:t>Scenario 1</a:t>
                      </a:r>
                      <a:endParaRPr lang="de-DE" sz="2000" b="1"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40%</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40%</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10%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10%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678315463"/>
                  </a:ext>
                </a:extLst>
              </a:tr>
              <a:tr h="366032">
                <a:tc>
                  <a:txBody>
                    <a:bodyPr/>
                    <a:lstStyle/>
                    <a:p>
                      <a:pPr>
                        <a:lnSpc>
                          <a:spcPct val="107000"/>
                        </a:lnSpc>
                        <a:spcAft>
                          <a:spcPts val="800"/>
                        </a:spcAft>
                      </a:pPr>
                      <a:r>
                        <a:rPr lang="en-GB" sz="2000" b="1" cap="none" spc="0" dirty="0">
                          <a:solidFill>
                            <a:schemeClr val="tx1"/>
                          </a:solidFill>
                          <a:effectLst/>
                          <a:latin typeface="Roboto" panose="02000000000000000000" pitchFamily="2" charset="0"/>
                          <a:ea typeface="Roboto" panose="02000000000000000000" pitchFamily="2" charset="0"/>
                        </a:rPr>
                        <a:t>Scenario 2</a:t>
                      </a:r>
                      <a:endParaRPr lang="de-DE" sz="2000" b="1"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35%</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35%</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20%</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10%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514962602"/>
                  </a:ext>
                </a:extLst>
              </a:tr>
              <a:tr h="366032">
                <a:tc>
                  <a:txBody>
                    <a:bodyPr/>
                    <a:lstStyle/>
                    <a:p>
                      <a:pPr>
                        <a:lnSpc>
                          <a:spcPct val="107000"/>
                        </a:lnSpc>
                        <a:spcAft>
                          <a:spcPts val="800"/>
                        </a:spcAft>
                      </a:pPr>
                      <a:r>
                        <a:rPr lang="en-GB" sz="2000" b="1" cap="none" spc="0" dirty="0">
                          <a:solidFill>
                            <a:schemeClr val="tx1"/>
                          </a:solidFill>
                          <a:effectLst/>
                          <a:latin typeface="Roboto" panose="02000000000000000000" pitchFamily="2" charset="0"/>
                          <a:ea typeface="Roboto" panose="02000000000000000000" pitchFamily="2" charset="0"/>
                        </a:rPr>
                        <a:t>Scenario 3</a:t>
                      </a:r>
                      <a:endParaRPr lang="de-DE" sz="2000" b="1"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45%</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45%</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lnSpc>
                          <a:spcPct val="107000"/>
                        </a:lnSpc>
                        <a:spcAft>
                          <a:spcPts val="800"/>
                        </a:spcAft>
                      </a:pPr>
                      <a:r>
                        <a:rPr lang="en-GB" sz="2000" cap="none" spc="0">
                          <a:solidFill>
                            <a:schemeClr val="tx1"/>
                          </a:solidFill>
                          <a:effectLst/>
                          <a:latin typeface="Roboto" panose="02000000000000000000" pitchFamily="2" charset="0"/>
                          <a:ea typeface="Roboto" panose="02000000000000000000" pitchFamily="2" charset="0"/>
                        </a:rPr>
                        <a:t>15%</a:t>
                      </a:r>
                      <a:endParaRPr lang="de-DE" sz="2000" cap="none" spc="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5%</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0" marR="51289" marT="13297" marB="13297"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1180408770"/>
                  </a:ext>
                </a:extLst>
              </a:tr>
              <a:tr h="366032">
                <a:tc>
                  <a:txBody>
                    <a:bodyPr/>
                    <a:lstStyle/>
                    <a:p>
                      <a:pPr>
                        <a:lnSpc>
                          <a:spcPct val="107000"/>
                        </a:lnSpc>
                        <a:spcAft>
                          <a:spcPts val="800"/>
                        </a:spcAft>
                      </a:pPr>
                      <a:r>
                        <a:rPr lang="en-GB" sz="2000" b="1" cap="none" spc="0" dirty="0">
                          <a:solidFill>
                            <a:schemeClr val="tx1"/>
                          </a:solidFill>
                          <a:effectLst/>
                          <a:latin typeface="Roboto" panose="02000000000000000000" pitchFamily="2" charset="0"/>
                          <a:ea typeface="Roboto" panose="02000000000000000000" pitchFamily="2" charset="0"/>
                        </a:rPr>
                        <a:t>Scenario 4</a:t>
                      </a:r>
                      <a:endParaRPr lang="de-DE" sz="2000" b="1"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30%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30%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10%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algn="ctr">
                        <a:lnSpc>
                          <a:spcPct val="107000"/>
                        </a:lnSpc>
                        <a:spcAft>
                          <a:spcPts val="800"/>
                        </a:spcAft>
                      </a:pPr>
                      <a:r>
                        <a:rPr lang="en-GB" sz="2000" cap="none" spc="0" dirty="0">
                          <a:solidFill>
                            <a:schemeClr val="tx1"/>
                          </a:solidFill>
                          <a:effectLst/>
                          <a:latin typeface="Roboto" panose="02000000000000000000" pitchFamily="2" charset="0"/>
                          <a:ea typeface="Roboto" panose="02000000000000000000" pitchFamily="2" charset="0"/>
                        </a:rPr>
                        <a:t>30%</a:t>
                      </a:r>
                      <a:endParaRPr lang="de-DE" sz="2000" cap="none" spc="0" dirty="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34193" marR="51289" marT="13297" marB="13297"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2388543210"/>
                  </a:ext>
                </a:extLst>
              </a:tr>
            </a:tbl>
          </a:graphicData>
        </a:graphic>
      </p:graphicFrame>
    </p:spTree>
    <p:extLst>
      <p:ext uri="{BB962C8B-B14F-4D97-AF65-F5344CB8AC3E}">
        <p14:creationId xmlns:p14="http://schemas.microsoft.com/office/powerpoint/2010/main" val="573970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vert="horz" wrap="square" lIns="91440" tIns="45720" rIns="91440" bIns="45720" numCol="1" rtlCol="0" anchor="ctr" anchorCtr="0" compatLnSpc="1">
            <a:prstTxWarp prst="textNoShape">
              <a:avLst/>
            </a:prstTxWarp>
            <a:normAutofit/>
          </a:bodyPr>
          <a:lstStyle/>
          <a:p>
            <a:pPr>
              <a:lnSpc>
                <a:spcPct val="90000"/>
              </a:lnSpc>
            </a:pPr>
            <a:r>
              <a:rPr lang="en-gb" sz="2700" b="1">
                <a:latin typeface="Roboto" panose="02000000000000000000" pitchFamily="2" charset="0"/>
                <a:ea typeface="Roboto" panose="02000000000000000000" pitchFamily="2" charset="0"/>
                <a:cs typeface="Roboto" panose="02000000000000000000" pitchFamily="2" charset="0"/>
              </a:rPr>
              <a:t>Case Study Sample Solution</a:t>
            </a:r>
            <a:br>
              <a:rPr lang="en-gb" sz="2700" b="1">
                <a:latin typeface="Roboto" panose="02000000000000000000" pitchFamily="2" charset="0"/>
                <a:ea typeface="Roboto" panose="02000000000000000000" pitchFamily="2" charset="0"/>
                <a:cs typeface="Roboto" panose="02000000000000000000" pitchFamily="2" charset="0"/>
              </a:rPr>
            </a:br>
            <a:r>
              <a:rPr lang="en-gb" sz="2700" b="1">
                <a:latin typeface="Roboto" panose="02000000000000000000" pitchFamily="2" charset="0"/>
                <a:ea typeface="Roboto" panose="02000000000000000000" pitchFamily="2" charset="0"/>
                <a:cs typeface="Roboto" panose="02000000000000000000" pitchFamily="2" charset="0"/>
              </a:rPr>
              <a:t>Task 2</a:t>
            </a:r>
            <a:endParaRPr lang="en-gb" sz="2700">
              <a:latin typeface="Roboto" panose="02000000000000000000" pitchFamily="2" charset="0"/>
              <a:ea typeface="Roboto" panose="02000000000000000000" pitchFamily="2" charset="0"/>
              <a:cs typeface="Roboto" panose="02000000000000000000" pitchFamily="2" charset="0"/>
            </a:endParaRPr>
          </a:p>
        </p:txBody>
      </p:sp>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2"/>
          </p:nvPr>
        </p:nvSpPr>
        <p:spPr>
          <a:xfrm>
            <a:off x="7164388" y="6248400"/>
            <a:ext cx="1293812" cy="457200"/>
          </a:xfrm>
        </p:spPr>
        <p:txBody>
          <a:bodyPr vert="horz" wrap="square" lIns="91440" tIns="45720" rIns="91440" bIns="45720" numCol="1" rtlCol="0" anchor="t" anchorCtr="0" compatLnSpc="1">
            <a:prstTxWarp prst="textNoShape">
              <a:avLst/>
            </a:prstTxWarp>
            <a:normAutofit/>
          </a:bodyPr>
          <a:lstStyle/>
          <a:p>
            <a:pPr>
              <a:spcAft>
                <a:spcPts val="600"/>
              </a:spcAft>
              <a:defRPr/>
            </a:pPr>
            <a:fld id="{63C0A43B-8D7A-4BF3-AF08-0370C40388B0}" type="slidenum">
              <a:rPr lang="de-AT" smtClean="0">
                <a:solidFill>
                  <a:prstClr val="white"/>
                </a:solidFill>
              </a:rPr>
              <a:pPr>
                <a:spcAft>
                  <a:spcPts val="600"/>
                </a:spcAft>
                <a:defRPr/>
              </a:pPr>
              <a:t>32</a:t>
            </a:fld>
            <a:endParaRPr lang="de-AT">
              <a:solidFill>
                <a:prstClr val="white"/>
              </a:solidFill>
            </a:endParaRPr>
          </a:p>
        </p:txBody>
      </p:sp>
      <p:pic>
        <p:nvPicPr>
          <p:cNvPr id="3" name="Grafik 2">
            <a:extLst>
              <a:ext uri="{FF2B5EF4-FFF2-40B4-BE49-F238E27FC236}">
                <a16:creationId xmlns:a16="http://schemas.microsoft.com/office/drawing/2014/main" id="{0C4D147F-696A-F70C-2297-0FF57D7ABA19}"/>
              </a:ext>
            </a:extLst>
          </p:cNvPr>
          <p:cNvPicPr>
            <a:picLocks noChangeAspect="1"/>
          </p:cNvPicPr>
          <p:nvPr/>
        </p:nvPicPr>
        <p:blipFill>
          <a:blip r:embed="rId2"/>
          <a:stretch>
            <a:fillRect/>
          </a:stretch>
        </p:blipFill>
        <p:spPr>
          <a:xfrm>
            <a:off x="285750" y="1474490"/>
            <a:ext cx="8572500" cy="4705350"/>
          </a:xfrm>
          <a:prstGeom prst="rect">
            <a:avLst/>
          </a:prstGeom>
        </p:spPr>
      </p:pic>
    </p:spTree>
    <p:extLst>
      <p:ext uri="{BB962C8B-B14F-4D97-AF65-F5344CB8AC3E}">
        <p14:creationId xmlns:p14="http://schemas.microsoft.com/office/powerpoint/2010/main" val="868055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vert="horz" wrap="square" lIns="91440" tIns="45720" rIns="91440" bIns="45720" numCol="1" rtlCol="0" anchor="ctr" anchorCtr="0" compatLnSpc="1">
            <a:prstTxWarp prst="textNoShape">
              <a:avLst/>
            </a:prstTxWarp>
            <a:normAutofit/>
          </a:bodyPr>
          <a:lstStyle/>
          <a:p>
            <a:pPr>
              <a:lnSpc>
                <a:spcPct val="90000"/>
              </a:lnSpc>
            </a:pPr>
            <a:r>
              <a:rPr lang="en-gb" sz="2700" b="1">
                <a:latin typeface="Roboto" panose="02000000000000000000" pitchFamily="2" charset="0"/>
                <a:ea typeface="Roboto" panose="02000000000000000000" pitchFamily="2" charset="0"/>
                <a:cs typeface="Roboto" panose="02000000000000000000" pitchFamily="2" charset="0"/>
              </a:rPr>
              <a:t>Case Study Sample Solution</a:t>
            </a:r>
            <a:br>
              <a:rPr lang="en-gb" sz="2700" b="1">
                <a:latin typeface="Roboto" panose="02000000000000000000" pitchFamily="2" charset="0"/>
                <a:ea typeface="Roboto" panose="02000000000000000000" pitchFamily="2" charset="0"/>
                <a:cs typeface="Roboto" panose="02000000000000000000" pitchFamily="2" charset="0"/>
              </a:rPr>
            </a:br>
            <a:r>
              <a:rPr lang="en-gb" sz="2700" b="1">
                <a:latin typeface="Roboto" panose="02000000000000000000" pitchFamily="2" charset="0"/>
                <a:ea typeface="Roboto" panose="02000000000000000000" pitchFamily="2" charset="0"/>
                <a:cs typeface="Roboto" panose="02000000000000000000" pitchFamily="2" charset="0"/>
              </a:rPr>
              <a:t>Task 2</a:t>
            </a:r>
            <a:endParaRPr lang="en-gb" sz="2700">
              <a:latin typeface="Roboto" panose="02000000000000000000" pitchFamily="2" charset="0"/>
              <a:ea typeface="Roboto" panose="02000000000000000000" pitchFamily="2" charset="0"/>
              <a:cs typeface="Roboto" panose="02000000000000000000" pitchFamily="2" charset="0"/>
            </a:endParaRPr>
          </a:p>
        </p:txBody>
      </p:sp>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2"/>
          </p:nvPr>
        </p:nvSpPr>
        <p:spPr>
          <a:xfrm>
            <a:off x="7164388" y="6248400"/>
            <a:ext cx="1293812" cy="457200"/>
          </a:xfrm>
        </p:spPr>
        <p:txBody>
          <a:bodyPr vert="horz" wrap="square" lIns="91440" tIns="45720" rIns="91440" bIns="45720" numCol="1" rtlCol="0" anchor="t" anchorCtr="0" compatLnSpc="1">
            <a:prstTxWarp prst="textNoShape">
              <a:avLst/>
            </a:prstTxWarp>
            <a:normAutofit/>
          </a:bodyPr>
          <a:lstStyle/>
          <a:p>
            <a:pPr>
              <a:spcAft>
                <a:spcPts val="600"/>
              </a:spcAft>
              <a:defRPr/>
            </a:pPr>
            <a:fld id="{63C0A43B-8D7A-4BF3-AF08-0370C40388B0}" type="slidenum">
              <a:rPr lang="de-AT" smtClean="0">
                <a:solidFill>
                  <a:prstClr val="white"/>
                </a:solidFill>
              </a:rPr>
              <a:pPr>
                <a:spcAft>
                  <a:spcPts val="600"/>
                </a:spcAft>
                <a:defRPr/>
              </a:pPr>
              <a:t>33</a:t>
            </a:fld>
            <a:endParaRPr lang="de-AT">
              <a:solidFill>
                <a:prstClr val="white"/>
              </a:solidFill>
            </a:endParaRPr>
          </a:p>
        </p:txBody>
      </p:sp>
      <p:pic>
        <p:nvPicPr>
          <p:cNvPr id="4" name="Grafik 3">
            <a:extLst>
              <a:ext uri="{FF2B5EF4-FFF2-40B4-BE49-F238E27FC236}">
                <a16:creationId xmlns:a16="http://schemas.microsoft.com/office/drawing/2014/main" id="{3C99D5DC-5682-F666-141F-05A701372A36}"/>
              </a:ext>
            </a:extLst>
          </p:cNvPr>
          <p:cNvPicPr>
            <a:picLocks noChangeAspect="1"/>
          </p:cNvPicPr>
          <p:nvPr/>
        </p:nvPicPr>
        <p:blipFill>
          <a:blip r:embed="rId2"/>
          <a:stretch>
            <a:fillRect/>
          </a:stretch>
        </p:blipFill>
        <p:spPr>
          <a:xfrm>
            <a:off x="179512" y="1449854"/>
            <a:ext cx="8620125" cy="4695825"/>
          </a:xfrm>
          <a:prstGeom prst="rect">
            <a:avLst/>
          </a:prstGeom>
        </p:spPr>
      </p:pic>
    </p:spTree>
    <p:extLst>
      <p:ext uri="{BB962C8B-B14F-4D97-AF65-F5344CB8AC3E}">
        <p14:creationId xmlns:p14="http://schemas.microsoft.com/office/powerpoint/2010/main" val="226217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vert="horz" wrap="square" lIns="91440" tIns="45720" rIns="91440" bIns="45720" numCol="1" rtlCol="0" anchor="ctr" anchorCtr="0" compatLnSpc="1">
            <a:prstTxWarp prst="textNoShape">
              <a:avLst/>
            </a:prstTxWarp>
            <a:normAutofit/>
          </a:bodyPr>
          <a:lstStyle/>
          <a:p>
            <a:pPr>
              <a:lnSpc>
                <a:spcPct val="90000"/>
              </a:lnSpc>
            </a:pPr>
            <a:r>
              <a:rPr lang="en-gb" sz="2700" b="1">
                <a:latin typeface="Roboto" panose="02000000000000000000" pitchFamily="2" charset="0"/>
                <a:ea typeface="Roboto" panose="02000000000000000000" pitchFamily="2" charset="0"/>
                <a:cs typeface="Roboto" panose="02000000000000000000" pitchFamily="2" charset="0"/>
              </a:rPr>
              <a:t>Case Study Sample Solution</a:t>
            </a:r>
            <a:br>
              <a:rPr lang="en-gb" sz="2700" b="1">
                <a:latin typeface="Roboto" panose="02000000000000000000" pitchFamily="2" charset="0"/>
                <a:ea typeface="Roboto" panose="02000000000000000000" pitchFamily="2" charset="0"/>
                <a:cs typeface="Roboto" panose="02000000000000000000" pitchFamily="2" charset="0"/>
              </a:rPr>
            </a:br>
            <a:r>
              <a:rPr lang="en-gb" sz="2700" b="1">
                <a:latin typeface="Roboto" panose="02000000000000000000" pitchFamily="2" charset="0"/>
                <a:ea typeface="Roboto" panose="02000000000000000000" pitchFamily="2" charset="0"/>
                <a:cs typeface="Roboto" panose="02000000000000000000" pitchFamily="2" charset="0"/>
              </a:rPr>
              <a:t>Task 2</a:t>
            </a:r>
            <a:endParaRPr lang="en-gb" sz="2700">
              <a:latin typeface="Roboto" panose="02000000000000000000" pitchFamily="2" charset="0"/>
              <a:ea typeface="Roboto" panose="02000000000000000000" pitchFamily="2" charset="0"/>
              <a:cs typeface="Roboto" panose="02000000000000000000" pitchFamily="2" charset="0"/>
            </a:endParaRPr>
          </a:p>
        </p:txBody>
      </p:sp>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2"/>
          </p:nvPr>
        </p:nvSpPr>
        <p:spPr>
          <a:xfrm>
            <a:off x="7164388" y="6248400"/>
            <a:ext cx="1293812" cy="457200"/>
          </a:xfrm>
        </p:spPr>
        <p:txBody>
          <a:bodyPr vert="horz" wrap="square" lIns="91440" tIns="45720" rIns="91440" bIns="45720" numCol="1" rtlCol="0" anchor="t" anchorCtr="0" compatLnSpc="1">
            <a:prstTxWarp prst="textNoShape">
              <a:avLst/>
            </a:prstTxWarp>
            <a:normAutofit/>
          </a:bodyPr>
          <a:lstStyle/>
          <a:p>
            <a:pPr>
              <a:spcAft>
                <a:spcPts val="600"/>
              </a:spcAft>
              <a:defRPr/>
            </a:pPr>
            <a:fld id="{63C0A43B-8D7A-4BF3-AF08-0370C40388B0}" type="slidenum">
              <a:rPr lang="de-AT" smtClean="0">
                <a:solidFill>
                  <a:prstClr val="white"/>
                </a:solidFill>
              </a:rPr>
              <a:pPr>
                <a:spcAft>
                  <a:spcPts val="600"/>
                </a:spcAft>
                <a:defRPr/>
              </a:pPr>
              <a:t>34</a:t>
            </a:fld>
            <a:endParaRPr lang="de-AT">
              <a:solidFill>
                <a:prstClr val="white"/>
              </a:solidFill>
            </a:endParaRPr>
          </a:p>
        </p:txBody>
      </p:sp>
      <p:sp>
        <p:nvSpPr>
          <p:cNvPr id="3" name="Textfeld 2">
            <a:extLst>
              <a:ext uri="{FF2B5EF4-FFF2-40B4-BE49-F238E27FC236}">
                <a16:creationId xmlns:a16="http://schemas.microsoft.com/office/drawing/2014/main" id="{45A63090-9460-39F2-AA61-A89602AD2F3E}"/>
              </a:ext>
            </a:extLst>
          </p:cNvPr>
          <p:cNvSpPr txBox="1"/>
          <p:nvPr/>
        </p:nvSpPr>
        <p:spPr>
          <a:xfrm>
            <a:off x="755576" y="1436048"/>
            <a:ext cx="7054552" cy="3100336"/>
          </a:xfrm>
          <a:prstGeom prst="rect">
            <a:avLst/>
          </a:prstGeom>
          <a:noFill/>
        </p:spPr>
        <p:txBody>
          <a:bodyPr wrap="square">
            <a:spAutoFit/>
          </a:bodyPr>
          <a:lstStyle/>
          <a:p>
            <a:pPr algn="just">
              <a:lnSpc>
                <a:spcPct val="120000"/>
              </a:lnSpc>
              <a:spcBef>
                <a:spcPts val="200"/>
              </a:spcBef>
              <a:spcAft>
                <a:spcPts val="800"/>
              </a:spcAft>
            </a:pPr>
            <a:r>
              <a:rPr lang="en-GB" sz="2000" b="1" dirty="0">
                <a:effectLst/>
                <a:latin typeface="Roboto" panose="02000000000000000000" pitchFamily="2" charset="0"/>
                <a:ea typeface="Roboto" panose="02000000000000000000" pitchFamily="2" charset="0"/>
                <a:cs typeface="Times New Roman" panose="02020603050405020304" pitchFamily="18" charset="0"/>
              </a:rPr>
              <a:t>Conclusive assessment</a:t>
            </a:r>
            <a:endParaRPr lang="de-DE" sz="2000" dirty="0">
              <a:effectLst/>
              <a:latin typeface="Roboto" panose="02000000000000000000" pitchFamily="2" charset="0"/>
              <a:ea typeface="Roboto" panose="02000000000000000000" pitchFamily="2" charset="0"/>
              <a:cs typeface="Times New Roman" panose="02020603050405020304" pitchFamily="18" charset="0"/>
            </a:endParaRPr>
          </a:p>
          <a:p>
            <a:pPr algn="just"/>
            <a:r>
              <a:rPr lang="en-GB" sz="2000" dirty="0">
                <a:effectLst/>
                <a:latin typeface="Roboto" panose="02000000000000000000" pitchFamily="2" charset="0"/>
                <a:ea typeface="Roboto" panose="02000000000000000000" pitchFamily="2" charset="0"/>
                <a:cs typeface="Times New Roman" panose="02020603050405020304" pitchFamily="18" charset="0"/>
              </a:rPr>
              <a:t>Urgency (= acute problem, otherwise the production of cookies can no longer be continued, and projected sales are at risk) and the transport good (= small without high weight and size requirements), </a:t>
            </a:r>
            <a:r>
              <a:rPr lang="en-GB" sz="2000" b="1" dirty="0">
                <a:effectLst/>
                <a:latin typeface="Roboto" panose="02000000000000000000" pitchFamily="2" charset="0"/>
                <a:ea typeface="Roboto" panose="02000000000000000000" pitchFamily="2" charset="0"/>
                <a:cs typeface="Times New Roman" panose="02020603050405020304" pitchFamily="18" charset="0"/>
              </a:rPr>
              <a:t>makes the two modes of transport "road" and "air" basically suitable </a:t>
            </a:r>
            <a:r>
              <a:rPr lang="en-GB" sz="2000" dirty="0">
                <a:effectLst/>
                <a:latin typeface="Roboto" panose="02000000000000000000" pitchFamily="2" charset="0"/>
                <a:ea typeface="Roboto" panose="02000000000000000000" pitchFamily="2" charset="0"/>
                <a:cs typeface="Times New Roman" panose="02020603050405020304" pitchFamily="18" charset="0"/>
              </a:rPr>
              <a:t>for Schnitten AG. When using air transport, including a means of transport by road is desirable, as Schnitten AG is not located directly at Vienna Airport.</a:t>
            </a:r>
            <a:endParaRPr lang="de-DE"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1351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vert="horz" wrap="square" lIns="91440" tIns="45720" rIns="91440" bIns="45720" numCol="1" rtlCol="0" anchor="ctr" anchorCtr="0" compatLnSpc="1">
            <a:prstTxWarp prst="textNoShape">
              <a:avLst/>
            </a:prstTxWarp>
            <a:normAutofit/>
          </a:bodyPr>
          <a:lstStyle/>
          <a:p>
            <a:pPr>
              <a:lnSpc>
                <a:spcPct val="90000"/>
              </a:lnSpc>
            </a:pPr>
            <a:r>
              <a:rPr lang="en-gb" b="1" dirty="0"/>
              <a:t>Case Study Sample Solution</a:t>
            </a:r>
            <a:br>
              <a:rPr lang="en-gb" b="1" dirty="0"/>
            </a:br>
            <a:r>
              <a:rPr lang="en-gb" b="1" dirty="0"/>
              <a:t>Task 2 Possible Scoring Table</a:t>
            </a:r>
            <a:endParaRPr lang="en-gb" dirty="0"/>
          </a:p>
        </p:txBody>
      </p:sp>
      <p:pic>
        <p:nvPicPr>
          <p:cNvPr id="4" name="Grafik 3">
            <a:extLst>
              <a:ext uri="{FF2B5EF4-FFF2-40B4-BE49-F238E27FC236}">
                <a16:creationId xmlns:a16="http://schemas.microsoft.com/office/drawing/2014/main" id="{3788B07A-C101-FA8A-1844-F0BA4EF4E4D8}"/>
              </a:ext>
            </a:extLst>
          </p:cNvPr>
          <p:cNvPicPr>
            <a:picLocks noChangeAspect="1"/>
          </p:cNvPicPr>
          <p:nvPr/>
        </p:nvPicPr>
        <p:blipFill>
          <a:blip r:embed="rId2"/>
          <a:stretch>
            <a:fillRect/>
          </a:stretch>
        </p:blipFill>
        <p:spPr>
          <a:xfrm>
            <a:off x="89756" y="1800842"/>
            <a:ext cx="8964488" cy="2622113"/>
          </a:xfrm>
          <a:prstGeom prst="rect">
            <a:avLst/>
          </a:prstGeom>
          <a:noFill/>
        </p:spPr>
      </p:pic>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1"/>
          </p:nvPr>
        </p:nvSpPr>
        <p:spPr>
          <a:xfrm>
            <a:off x="7164388" y="6248400"/>
            <a:ext cx="1293812" cy="457200"/>
          </a:xfrm>
        </p:spPr>
        <p:txBody>
          <a:bodyPr vert="horz" wrap="square" lIns="91440" tIns="45720" rIns="91440" bIns="45720" numCol="1" rtlCol="0" anchor="t" anchorCtr="0" compatLnSpc="1">
            <a:prstTxWarp prst="textNoShape">
              <a:avLst/>
            </a:prstTxWarp>
            <a:normAutofit/>
          </a:bodyPr>
          <a:lstStyle/>
          <a:p>
            <a:pPr>
              <a:spcAft>
                <a:spcPts val="600"/>
              </a:spcAft>
              <a:defRPr/>
            </a:pPr>
            <a:fld id="{63C0A43B-8D7A-4BF3-AF08-0370C40388B0}" type="slidenum">
              <a:rPr lang="de-AT" smtClean="0"/>
              <a:pPr>
                <a:spcAft>
                  <a:spcPts val="600"/>
                </a:spcAft>
                <a:defRPr/>
              </a:pPr>
              <a:t>35</a:t>
            </a:fld>
            <a:endParaRPr lang="de-AT"/>
          </a:p>
        </p:txBody>
      </p:sp>
    </p:spTree>
    <p:extLst>
      <p:ext uri="{BB962C8B-B14F-4D97-AF65-F5344CB8AC3E}">
        <p14:creationId xmlns:p14="http://schemas.microsoft.com/office/powerpoint/2010/main" val="1535338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dirty="0"/>
              <a:t>Case Study Sample Solution</a:t>
            </a:r>
            <a:br>
              <a:rPr lang="en-gb" b="1" dirty="0"/>
            </a:br>
            <a:r>
              <a:rPr lang="en-gb" b="1" dirty="0"/>
              <a:t>Task 3</a:t>
            </a:r>
            <a:endParaRPr lang="de-AT" dirty="0"/>
          </a:p>
        </p:txBody>
      </p:sp>
      <p:sp>
        <p:nvSpPr>
          <p:cNvPr id="5" name="Foliennummernplatzhalter 4"/>
          <p:cNvSpPr>
            <a:spLocks noGrp="1"/>
          </p:cNvSpPr>
          <p:nvPr>
            <p:ph type="sldNum" sz="quarter" idx="11"/>
          </p:nvPr>
        </p:nvSpPr>
        <p:spPr/>
        <p:txBody>
          <a:bodyPr/>
          <a:lstStyle/>
          <a:p>
            <a:pPr>
              <a:defRPr/>
            </a:pPr>
            <a:fld id="{63C0A43B-8D7A-4BF3-AF08-0370C40388B0}" type="slidenum">
              <a:rPr lang="de-DE" smtClean="0"/>
              <a:pPr>
                <a:defRPr/>
              </a:pPr>
              <a:t>36</a:t>
            </a:fld>
            <a:endParaRPr lang="de-DE" dirty="0"/>
          </a:p>
        </p:txBody>
      </p:sp>
      <p:grpSp>
        <p:nvGrpSpPr>
          <p:cNvPr id="6" name="Gruppieren 5"/>
          <p:cNvGrpSpPr/>
          <p:nvPr/>
        </p:nvGrpSpPr>
        <p:grpSpPr>
          <a:xfrm>
            <a:off x="1457008" y="1688033"/>
            <a:ext cx="6690360" cy="3041650"/>
            <a:chOff x="0" y="0"/>
            <a:chExt cx="6690509" cy="3041965"/>
          </a:xfrm>
        </p:grpSpPr>
        <p:sp>
          <p:nvSpPr>
            <p:cNvPr id="7" name="Rechteck 6"/>
            <p:cNvSpPr/>
            <p:nvPr/>
          </p:nvSpPr>
          <p:spPr>
            <a:xfrm>
              <a:off x="0" y="801232"/>
              <a:ext cx="1281065" cy="63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Farmer for agricultural produce 1</a:t>
              </a:r>
              <a:endParaRPr lang="de-AT" sz="1100">
                <a:effectLst/>
                <a:ea typeface="Calibri" panose="020F0502020204030204" pitchFamily="34" charset="0"/>
                <a:cs typeface="Times New Roman" panose="02020603050405020304" pitchFamily="18" charset="0"/>
              </a:endParaRPr>
            </a:p>
          </p:txBody>
        </p:sp>
        <p:sp>
          <p:nvSpPr>
            <p:cNvPr id="8" name="Rechteck 7"/>
            <p:cNvSpPr/>
            <p:nvPr/>
          </p:nvSpPr>
          <p:spPr>
            <a:xfrm>
              <a:off x="0" y="1602464"/>
              <a:ext cx="1281065" cy="63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Farmer for agricultural produce 2 </a:t>
              </a:r>
              <a:endParaRPr lang="de-AT" sz="1100" dirty="0">
                <a:effectLst/>
                <a:ea typeface="Calibri" panose="020F0502020204030204" pitchFamily="34" charset="0"/>
                <a:cs typeface="Times New Roman" panose="02020603050405020304" pitchFamily="18" charset="0"/>
              </a:endParaRPr>
            </a:p>
          </p:txBody>
        </p:sp>
        <p:sp>
          <p:nvSpPr>
            <p:cNvPr id="9" name="Rechteck 8"/>
            <p:cNvSpPr/>
            <p:nvPr/>
          </p:nvSpPr>
          <p:spPr>
            <a:xfrm>
              <a:off x="0" y="2403695"/>
              <a:ext cx="1281065" cy="63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Farmer for agricultural produce 3</a:t>
              </a:r>
              <a:endParaRPr lang="de-AT" sz="1100">
                <a:effectLst/>
                <a:ea typeface="Calibri" panose="020F0502020204030204" pitchFamily="34" charset="0"/>
                <a:cs typeface="Times New Roman" panose="02020603050405020304" pitchFamily="18" charset="0"/>
              </a:endParaRPr>
            </a:p>
          </p:txBody>
        </p:sp>
        <p:sp>
          <p:nvSpPr>
            <p:cNvPr id="10" name="Rechteck 9"/>
            <p:cNvSpPr/>
            <p:nvPr/>
          </p:nvSpPr>
          <p:spPr>
            <a:xfrm>
              <a:off x="0" y="0"/>
              <a:ext cx="1281065" cy="63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dirty="0">
                  <a:effectLst/>
                  <a:ea typeface="Calibri" panose="020F0502020204030204" pitchFamily="34" charset="0"/>
                  <a:cs typeface="Times New Roman" panose="02020603050405020304" pitchFamily="18" charset="0"/>
                </a:rPr>
                <a:t>Producer packaging material</a:t>
              </a:r>
              <a:endParaRPr lang="de-AT" sz="1100" dirty="0">
                <a:effectLst/>
                <a:ea typeface="Calibri" panose="020F0502020204030204" pitchFamily="34" charset="0"/>
                <a:cs typeface="Times New Roman" panose="02020603050405020304" pitchFamily="18" charset="0"/>
              </a:endParaRPr>
            </a:p>
          </p:txBody>
        </p:sp>
        <p:sp>
          <p:nvSpPr>
            <p:cNvPr id="11" name="Rechteck 10"/>
            <p:cNvSpPr/>
            <p:nvPr/>
          </p:nvSpPr>
          <p:spPr>
            <a:xfrm>
              <a:off x="2684352" y="1127156"/>
              <a:ext cx="1281065" cy="63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Schnitten AG</a:t>
              </a:r>
              <a:endParaRPr lang="de-AT" sz="1100">
                <a:effectLst/>
                <a:ea typeface="Calibri" panose="020F0502020204030204" pitchFamily="34" charset="0"/>
                <a:cs typeface="Times New Roman" panose="02020603050405020304" pitchFamily="18" charset="0"/>
              </a:endParaRPr>
            </a:p>
          </p:txBody>
        </p:sp>
        <p:sp>
          <p:nvSpPr>
            <p:cNvPr id="12" name="Rechteck 11"/>
            <p:cNvSpPr/>
            <p:nvPr/>
          </p:nvSpPr>
          <p:spPr>
            <a:xfrm>
              <a:off x="5409444" y="339505"/>
              <a:ext cx="1280795"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Supermarket</a:t>
              </a:r>
              <a:br>
                <a:rPr lang="en-US" sz="1100">
                  <a:effectLst/>
                  <a:ea typeface="Calibri" panose="020F0502020204030204" pitchFamily="34" charset="0"/>
                  <a:cs typeface="Times New Roman" panose="02020603050405020304" pitchFamily="18" charset="0"/>
                </a:rPr>
              </a:br>
              <a:r>
                <a:rPr lang="en-US" sz="1100">
                  <a:effectLst/>
                  <a:ea typeface="Calibri" panose="020F0502020204030204" pitchFamily="34" charset="0"/>
                  <a:cs typeface="Times New Roman" panose="02020603050405020304" pitchFamily="18" charset="0"/>
                </a:rPr>
                <a:t>chain 1</a:t>
              </a:r>
              <a:endParaRPr lang="de-AT" sz="1100">
                <a:effectLst/>
                <a:ea typeface="Calibri" panose="020F0502020204030204" pitchFamily="34" charset="0"/>
                <a:cs typeface="Times New Roman" panose="02020603050405020304" pitchFamily="18" charset="0"/>
              </a:endParaRPr>
            </a:p>
          </p:txBody>
        </p:sp>
        <p:sp>
          <p:nvSpPr>
            <p:cNvPr id="13" name="Rechteck 12"/>
            <p:cNvSpPr/>
            <p:nvPr/>
          </p:nvSpPr>
          <p:spPr>
            <a:xfrm>
              <a:off x="5409444" y="1154317"/>
              <a:ext cx="1280795"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Supermarket</a:t>
              </a:r>
              <a:br>
                <a:rPr lang="en-US" sz="1100">
                  <a:effectLst/>
                  <a:ea typeface="Calibri" panose="020F0502020204030204" pitchFamily="34" charset="0"/>
                  <a:cs typeface="Times New Roman" panose="02020603050405020304" pitchFamily="18" charset="0"/>
                </a:rPr>
              </a:br>
              <a:r>
                <a:rPr lang="en-US" sz="1100">
                  <a:effectLst/>
                  <a:ea typeface="Calibri" panose="020F0502020204030204" pitchFamily="34" charset="0"/>
                  <a:cs typeface="Times New Roman" panose="02020603050405020304" pitchFamily="18" charset="0"/>
                </a:rPr>
                <a:t>chain 2</a:t>
              </a:r>
              <a:endParaRPr lang="de-AT" sz="1100">
                <a:effectLst/>
                <a:ea typeface="Calibri" panose="020F0502020204030204" pitchFamily="34" charset="0"/>
                <a:cs typeface="Times New Roman" panose="02020603050405020304" pitchFamily="18" charset="0"/>
              </a:endParaRPr>
            </a:p>
          </p:txBody>
        </p:sp>
        <p:sp>
          <p:nvSpPr>
            <p:cNvPr id="14" name="Rechteck 13"/>
            <p:cNvSpPr/>
            <p:nvPr/>
          </p:nvSpPr>
          <p:spPr>
            <a:xfrm>
              <a:off x="5409444" y="1964602"/>
              <a:ext cx="1281065" cy="638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100">
                  <a:effectLst/>
                  <a:ea typeface="Calibri" panose="020F0502020204030204" pitchFamily="34" charset="0"/>
                  <a:cs typeface="Times New Roman" panose="02020603050405020304" pitchFamily="18" charset="0"/>
                </a:rPr>
                <a:t>Supermarket</a:t>
              </a:r>
              <a:br>
                <a:rPr lang="en-US" sz="1100">
                  <a:effectLst/>
                  <a:ea typeface="Calibri" panose="020F0502020204030204" pitchFamily="34" charset="0"/>
                  <a:cs typeface="Times New Roman" panose="02020603050405020304" pitchFamily="18" charset="0"/>
                </a:rPr>
              </a:br>
              <a:r>
                <a:rPr lang="en-US" sz="1100">
                  <a:effectLst/>
                  <a:ea typeface="Calibri" panose="020F0502020204030204" pitchFamily="34" charset="0"/>
                  <a:cs typeface="Times New Roman" panose="02020603050405020304" pitchFamily="18" charset="0"/>
                </a:rPr>
                <a:t>chain 3</a:t>
              </a:r>
              <a:endParaRPr lang="de-AT" sz="1100">
                <a:effectLst/>
                <a:ea typeface="Calibri" panose="020F0502020204030204" pitchFamily="34" charset="0"/>
                <a:cs typeface="Times New Roman" panose="02020603050405020304" pitchFamily="18" charset="0"/>
              </a:endParaRPr>
            </a:p>
          </p:txBody>
        </p:sp>
        <p:cxnSp>
          <p:nvCxnSpPr>
            <p:cNvPr id="15" name="Gerade Verbindung mit Pfeil 14"/>
            <p:cNvCxnSpPr/>
            <p:nvPr/>
          </p:nvCxnSpPr>
          <p:spPr>
            <a:xfrm>
              <a:off x="1294616" y="276102"/>
              <a:ext cx="1326362" cy="1004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1281036" y="1095357"/>
              <a:ext cx="1326362" cy="258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flipV="1">
              <a:off x="1299143" y="1530036"/>
              <a:ext cx="1308196" cy="1163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V="1">
              <a:off x="1285563" y="1421395"/>
              <a:ext cx="1312781" cy="4751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p:nvPr/>
          </p:nvCxnSpPr>
          <p:spPr>
            <a:xfrm flipV="1">
              <a:off x="3951661" y="658457"/>
              <a:ext cx="1394410" cy="780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a:stCxn id="11" idx="3"/>
            </p:cNvCxnSpPr>
            <p:nvPr/>
          </p:nvCxnSpPr>
          <p:spPr>
            <a:xfrm>
              <a:off x="3965328" y="1446141"/>
              <a:ext cx="1371689" cy="771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a:off x="3956100" y="1416427"/>
              <a:ext cx="1367337" cy="22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2" name="Textfeld 2"/>
          <p:cNvSpPr txBox="1">
            <a:spLocks noChangeArrowheads="1"/>
          </p:cNvSpPr>
          <p:nvPr/>
        </p:nvSpPr>
        <p:spPr bwMode="auto">
          <a:xfrm>
            <a:off x="971600" y="4892627"/>
            <a:ext cx="3367088" cy="9023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Local suppliers to reduce transports</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Rail and sea for transporting raw materials</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Certification of suppliers to ensure social and environmental standards</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 inadequate economic pressure on suppliers</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3" name="Text Box 3"/>
          <p:cNvSpPr txBox="1">
            <a:spLocks noChangeArrowheads="1"/>
          </p:cNvSpPr>
          <p:nvPr/>
        </p:nvSpPr>
        <p:spPr bwMode="auto">
          <a:xfrm>
            <a:off x="6444208" y="4391654"/>
            <a:ext cx="2235200" cy="12772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Reduced weight and volume of packaging</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Optimization of routes and vehicle utilization when delivering to supermarkets</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Electric vehicles for delivery to supermarkets</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4" name="Text Box 2"/>
          <p:cNvSpPr txBox="1">
            <a:spLocks noChangeArrowheads="1"/>
          </p:cNvSpPr>
          <p:nvPr/>
        </p:nvSpPr>
        <p:spPr bwMode="auto">
          <a:xfrm>
            <a:off x="3792720" y="3591280"/>
            <a:ext cx="2103584" cy="7694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Organic and vegan ingredients</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Good working conditions and fair wages</a:t>
            </a:r>
            <a:endParaRPr kumimoji="0" lang="en-US" altLang="de-DE" sz="300" b="0" i="0" u="none" strike="noStrike" cap="none" normalizeH="0" baseline="0" dirty="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de-DE"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Sustainable business model</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26" name="Rectangle 2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3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AT" altLang="de-DE" sz="1800" b="0" i="0" u="none" strike="noStrike" cap="none" normalizeH="0" baseline="0">
                <a:ln>
                  <a:noFill/>
                </a:ln>
                <a:solidFill>
                  <a:schemeClr val="tx1"/>
                </a:solidFill>
                <a:effectLst/>
                <a:latin typeface="Arial" panose="020B0604020202020204" pitchFamily="34" charset="0"/>
              </a:rPr>
            </a:br>
            <a:endParaRPr kumimoji="0" lang="de-AT"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a:ln>
                <a:noFill/>
              </a:ln>
              <a:solidFill>
                <a:schemeClr val="tx1"/>
              </a:solidFill>
              <a:effectLst/>
              <a:latin typeface="Arial" panose="020B0604020202020204" pitchFamily="34" charset="0"/>
            </a:endParaRPr>
          </a:p>
        </p:txBody>
      </p:sp>
      <p:sp>
        <p:nvSpPr>
          <p:cNvPr id="27" name="Rectangle 33"/>
          <p:cNvSpPr>
            <a:spLocks noChangeArrowheads="1"/>
          </p:cNvSpPr>
          <p:nvPr/>
        </p:nvSpPr>
        <p:spPr bwMode="auto">
          <a:xfrm>
            <a:off x="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584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A1731883-480C-8FAA-4CD4-CE601F6AC53B}"/>
              </a:ext>
            </a:extLst>
          </p:cNvPr>
          <p:cNvSpPr>
            <a:spLocks noGrp="1"/>
          </p:cNvSpPr>
          <p:nvPr>
            <p:ph type="title"/>
          </p:nvPr>
        </p:nvSpPr>
        <p:spPr>
          <a:xfrm>
            <a:off x="827088" y="260350"/>
            <a:ext cx="5761037" cy="865188"/>
          </a:xfrm>
        </p:spPr>
        <p:txBody>
          <a:bodyPr vert="horz" wrap="square" lIns="91440" tIns="45720" rIns="91440" bIns="45720" numCol="1" rtlCol="0" anchor="ctr" anchorCtr="0" compatLnSpc="1">
            <a:prstTxWarp prst="textNoShape">
              <a:avLst/>
            </a:prstTxWarp>
            <a:normAutofit/>
          </a:bodyPr>
          <a:lstStyle/>
          <a:p>
            <a:pPr>
              <a:lnSpc>
                <a:spcPct val="90000"/>
              </a:lnSpc>
            </a:pPr>
            <a:r>
              <a:rPr lang="en-gb" b="1" dirty="0"/>
              <a:t>Appendix</a:t>
            </a:r>
            <a:br>
              <a:rPr lang="en-gb" b="1" dirty="0"/>
            </a:br>
            <a:r>
              <a:rPr lang="en-gb" b="1" dirty="0"/>
              <a:t>Scoring method</a:t>
            </a:r>
            <a:endParaRPr lang="en-gb" dirty="0"/>
          </a:p>
        </p:txBody>
      </p:sp>
      <p:sp>
        <p:nvSpPr>
          <p:cNvPr id="5" name="Foliennummernplatzhalter 4">
            <a:extLst>
              <a:ext uri="{FF2B5EF4-FFF2-40B4-BE49-F238E27FC236}">
                <a16:creationId xmlns:a16="http://schemas.microsoft.com/office/drawing/2014/main" id="{226350CD-60D8-84A8-57C6-393A4C90B774}"/>
              </a:ext>
            </a:extLst>
          </p:cNvPr>
          <p:cNvSpPr>
            <a:spLocks noGrp="1"/>
          </p:cNvSpPr>
          <p:nvPr>
            <p:ph type="sldNum" sz="quarter" idx="11"/>
          </p:nvPr>
        </p:nvSpPr>
        <p:spPr>
          <a:xfrm>
            <a:off x="7164388" y="6248400"/>
            <a:ext cx="1293812" cy="457200"/>
          </a:xfrm>
        </p:spPr>
        <p:txBody>
          <a:bodyPr vert="horz" wrap="square" lIns="91440" tIns="45720" rIns="91440" bIns="45720" numCol="1" rtlCol="0" anchor="t" anchorCtr="0" compatLnSpc="1">
            <a:prstTxWarp prst="textNoShape">
              <a:avLst/>
            </a:prstTxWarp>
            <a:normAutofit/>
          </a:bodyPr>
          <a:lstStyle/>
          <a:p>
            <a:pPr>
              <a:spcAft>
                <a:spcPts val="600"/>
              </a:spcAft>
              <a:defRPr/>
            </a:pPr>
            <a:fld id="{63C0A43B-8D7A-4BF3-AF08-0370C40388B0}" type="slidenum">
              <a:rPr lang="de-AT" smtClean="0"/>
              <a:pPr>
                <a:spcAft>
                  <a:spcPts val="600"/>
                </a:spcAft>
                <a:defRPr/>
              </a:pPr>
              <a:t>37</a:t>
            </a:fld>
            <a:endParaRPr lang="de-AT"/>
          </a:p>
        </p:txBody>
      </p:sp>
      <p:pic>
        <p:nvPicPr>
          <p:cNvPr id="3" name="Grafik 2">
            <a:extLst>
              <a:ext uri="{FF2B5EF4-FFF2-40B4-BE49-F238E27FC236}">
                <a16:creationId xmlns:a16="http://schemas.microsoft.com/office/drawing/2014/main" id="{E1192374-FC50-E501-334A-395EAB8283F0}"/>
              </a:ext>
            </a:extLst>
          </p:cNvPr>
          <p:cNvPicPr>
            <a:picLocks noChangeAspect="1"/>
          </p:cNvPicPr>
          <p:nvPr/>
        </p:nvPicPr>
        <p:blipFill>
          <a:blip r:embed="rId2"/>
          <a:stretch>
            <a:fillRect/>
          </a:stretch>
        </p:blipFill>
        <p:spPr>
          <a:xfrm>
            <a:off x="161764" y="1556792"/>
            <a:ext cx="8820472" cy="4267412"/>
          </a:xfrm>
          <a:prstGeom prst="rect">
            <a:avLst/>
          </a:prstGeom>
        </p:spPr>
      </p:pic>
    </p:spTree>
    <p:extLst>
      <p:ext uri="{BB962C8B-B14F-4D97-AF65-F5344CB8AC3E}">
        <p14:creationId xmlns:p14="http://schemas.microsoft.com/office/powerpoint/2010/main" val="408743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rtl="0"/>
            <a:r>
              <a:rPr lang="en-gb" sz="3200" b="1" dirty="0"/>
              <a:t>Freight transport in general</a:t>
            </a:r>
          </a:p>
        </p:txBody>
      </p:sp>
      <p:sp>
        <p:nvSpPr>
          <p:cNvPr id="3" name="Content Placeholder 2"/>
          <p:cNvSpPr>
            <a:spLocks noGrp="1"/>
          </p:cNvSpPr>
          <p:nvPr>
            <p:ph idx="1"/>
          </p:nvPr>
        </p:nvSpPr>
        <p:spPr>
          <a:xfrm>
            <a:off x="685800" y="1412875"/>
            <a:ext cx="7772400" cy="5184477"/>
          </a:xfrm>
        </p:spPr>
        <p:txBody>
          <a:bodyPr rtlCol="0">
            <a:normAutofit lnSpcReduction="10000"/>
          </a:bodyPr>
          <a:lstStyle/>
          <a:p>
            <a:pPr>
              <a:spcBef>
                <a:spcPct val="0"/>
              </a:spcBef>
            </a:pPr>
            <a:r>
              <a:rPr lang="en-gb" sz="2000" kern="1200" dirty="0">
                <a:solidFill>
                  <a:schemeClr val="tx1">
                    <a:lumMod val="75000"/>
                    <a:lumOff val="25000"/>
                  </a:schemeClr>
                </a:solidFill>
                <a:cs typeface="Arial" charset="0"/>
              </a:rPr>
              <a:t>The transport of goods and products is an important part of logistics </a:t>
            </a:r>
          </a:p>
          <a:p>
            <a:pPr>
              <a:spcBef>
                <a:spcPct val="0"/>
              </a:spcBef>
            </a:pPr>
            <a:r>
              <a:rPr lang="en-gb" sz="2000" kern="1200" dirty="0">
                <a:solidFill>
                  <a:schemeClr val="tx1">
                    <a:lumMod val="75000"/>
                    <a:lumOff val="25000"/>
                  </a:schemeClr>
                </a:solidFill>
                <a:cs typeface="Arial" charset="0"/>
              </a:rPr>
              <a:t>All actors, from raw material suppliers to end customers, are connected through transport</a:t>
            </a:r>
          </a:p>
          <a:p>
            <a:pPr marL="0" indent="0" rtl="0">
              <a:buNone/>
            </a:pPr>
            <a:endParaRPr lang="de-DE" dirty="0"/>
          </a:p>
          <a:p>
            <a:pPr rtl="0"/>
            <a:endParaRPr lang="de-DE" sz="2000" dirty="0"/>
          </a:p>
          <a:p>
            <a:pPr rtl="0"/>
            <a:endParaRPr lang="de-DE" sz="2000" dirty="0"/>
          </a:p>
          <a:p>
            <a:pPr rtl="0"/>
            <a:endParaRPr lang="de-DE" sz="2000" dirty="0"/>
          </a:p>
          <a:p>
            <a:pPr rtl="0"/>
            <a:endParaRPr lang="de-DE" sz="2000" dirty="0"/>
          </a:p>
          <a:p>
            <a:pPr rtl="0"/>
            <a:endParaRPr lang="de-DE" sz="2000" dirty="0"/>
          </a:p>
          <a:p>
            <a:pPr rtl="0"/>
            <a:endParaRPr lang="de-DE" sz="2000" dirty="0"/>
          </a:p>
          <a:p>
            <a:pPr rtl="0"/>
            <a:endParaRPr lang="de-DE" sz="2000" dirty="0"/>
          </a:p>
          <a:p>
            <a:pPr rtl="0"/>
            <a:endParaRPr lang="de-DE" sz="2000" dirty="0"/>
          </a:p>
          <a:p>
            <a:pPr rtl="0"/>
            <a:endParaRPr lang="en-gb" sz="2000" dirty="0"/>
          </a:p>
          <a:p>
            <a:pPr rtl="0"/>
            <a:r>
              <a:rPr lang="en-gb" sz="2000" dirty="0"/>
              <a:t>There are various means of transport used for this</a:t>
            </a:r>
          </a:p>
          <a:p>
            <a:pPr rtl="0"/>
            <a:endParaRPr lang="de-DE" sz="2000" b="1" dirty="0"/>
          </a:p>
        </p:txBody>
      </p:sp>
      <p:sp>
        <p:nvSpPr>
          <p:cNvPr id="4" name="Date Placeholder 3"/>
          <p:cNvSpPr>
            <a:spLocks noGrp="1"/>
          </p:cNvSpPr>
          <p:nvPr>
            <p:ph type="dt" sz="half" idx="10"/>
          </p:nvPr>
        </p:nvSpPr>
        <p:spPr/>
        <p:txBody>
          <a:bodyPr rtlCol="0"/>
          <a:lstStyle/>
          <a:p>
            <a:pPr rtl="0"/>
            <a:r>
              <a:rPr lang="de-DE">
                <a:solidFill>
                  <a:prstClr val="white"/>
                </a:solidFill>
              </a:rPr>
              <a:t>19-Apr</a:t>
            </a:r>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rtl="0">
              <a:defRPr lang="en-gb"/>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D34D7BA-8E13-46FE-8871-8877FE7E3568}" type="slidenum">
              <a:rPr lang="de-AT" smtClean="0">
                <a:solidFill>
                  <a:prstClr val="white"/>
                </a:solidFill>
              </a:rPr>
              <a:pPr rtl="0"/>
              <a:t>4</a:t>
            </a:fld>
            <a:endParaRPr lang="de-AT" dirty="0">
              <a:solidFill>
                <a:prstClr val="white"/>
              </a:solidFill>
            </a:endParaRPr>
          </a:p>
        </p:txBody>
      </p:sp>
      <p:pic>
        <p:nvPicPr>
          <p:cNvPr id="8" name="Grafik 5"/>
          <p:cNvPicPr/>
          <p:nvPr/>
        </p:nvPicPr>
        <p:blipFill>
          <a:blip r:embed="rId3">
            <a:extLst>
              <a:ext uri="{28A0092B-C50C-407E-A947-70E740481C1C}">
                <a14:useLocalDpi xmlns:a14="http://schemas.microsoft.com/office/drawing/2010/main" val="0"/>
              </a:ext>
            </a:extLst>
          </a:blip>
          <a:stretch>
            <a:fillRect/>
          </a:stretch>
        </p:blipFill>
        <p:spPr>
          <a:xfrm>
            <a:off x="1475656" y="2780928"/>
            <a:ext cx="6272038" cy="3026410"/>
          </a:xfrm>
          <a:prstGeom prst="rect">
            <a:avLst/>
          </a:prstGeom>
        </p:spPr>
      </p:pic>
      <p:sp>
        <p:nvSpPr>
          <p:cNvPr id="7" name="TextBox 6"/>
          <p:cNvSpPr txBox="1"/>
          <p:nvPr/>
        </p:nvSpPr>
        <p:spPr>
          <a:xfrm>
            <a:off x="2123728" y="4797152"/>
            <a:ext cx="1107996" cy="205184"/>
          </a:xfrm>
          <a:prstGeom prst="rect">
            <a:avLst/>
          </a:prstGeom>
          <a:noFill/>
        </p:spPr>
        <p:txBody>
          <a:bodyPr wrap="none" rtlCol="0">
            <a:spAutoFit/>
          </a:bodyPr>
          <a:lstStyle/>
          <a:p>
            <a:pPr rtl="0"/>
            <a:r>
              <a:rPr lang="en-gb" sz="1100" baseline="-25000"/>
              <a:t>...Own company</a:t>
            </a:r>
          </a:p>
        </p:txBody>
      </p:sp>
      <p:sp>
        <p:nvSpPr>
          <p:cNvPr id="9" name="TextBox 8"/>
          <p:cNvSpPr txBox="1"/>
          <p:nvPr/>
        </p:nvSpPr>
        <p:spPr>
          <a:xfrm>
            <a:off x="5334631" y="2708919"/>
            <a:ext cx="1699504" cy="338554"/>
          </a:xfrm>
          <a:prstGeom prst="rect">
            <a:avLst/>
          </a:prstGeom>
          <a:noFill/>
        </p:spPr>
        <p:txBody>
          <a:bodyPr wrap="none" rtlCol="0">
            <a:spAutoFit/>
          </a:bodyPr>
          <a:lstStyle/>
          <a:p>
            <a:pPr rtl="0"/>
            <a:r>
              <a:rPr lang="en-gb" b="1" baseline="-25000" dirty="0">
                <a:latin typeface="Roboto" panose="02000000000000000000" pitchFamily="2" charset="0"/>
                <a:ea typeface="Roboto" panose="02000000000000000000" pitchFamily="2" charset="0"/>
              </a:rPr>
              <a:t>Distribution side</a:t>
            </a:r>
          </a:p>
        </p:txBody>
      </p:sp>
      <p:sp>
        <p:nvSpPr>
          <p:cNvPr id="10" name="TextBox 9"/>
          <p:cNvSpPr txBox="1"/>
          <p:nvPr/>
        </p:nvSpPr>
        <p:spPr>
          <a:xfrm>
            <a:off x="2123728" y="5236713"/>
            <a:ext cx="1368152" cy="543739"/>
          </a:xfrm>
          <a:prstGeom prst="rect">
            <a:avLst/>
          </a:prstGeom>
          <a:noFill/>
        </p:spPr>
        <p:txBody>
          <a:bodyPr wrap="square" rtlCol="0">
            <a:spAutoFit/>
          </a:bodyPr>
          <a:lstStyle/>
          <a:p>
            <a:pPr rtl="0"/>
            <a:r>
              <a:rPr lang="en-gb" sz="1100" baseline="-25000"/>
              <a:t>...Other companies (outside the network, e.g. competitors, other suppliers)</a:t>
            </a:r>
          </a:p>
        </p:txBody>
      </p:sp>
      <p:sp>
        <p:nvSpPr>
          <p:cNvPr id="11" name="TextBox 10"/>
          <p:cNvSpPr txBox="1"/>
          <p:nvPr/>
        </p:nvSpPr>
        <p:spPr>
          <a:xfrm>
            <a:off x="3923928" y="4812709"/>
            <a:ext cx="1107996" cy="205184"/>
          </a:xfrm>
          <a:prstGeom prst="rect">
            <a:avLst/>
          </a:prstGeom>
          <a:noFill/>
        </p:spPr>
        <p:txBody>
          <a:bodyPr wrap="none" rtlCol="0">
            <a:spAutoFit/>
          </a:bodyPr>
          <a:lstStyle/>
          <a:p>
            <a:pPr rtl="0"/>
            <a:r>
              <a:rPr lang="en-gb" sz="1100" baseline="-25000"/>
              <a:t>...Raw material supplier</a:t>
            </a:r>
          </a:p>
        </p:txBody>
      </p:sp>
      <p:sp>
        <p:nvSpPr>
          <p:cNvPr id="12" name="TextBox 11"/>
          <p:cNvSpPr txBox="1"/>
          <p:nvPr/>
        </p:nvSpPr>
        <p:spPr>
          <a:xfrm>
            <a:off x="5940152" y="4815611"/>
            <a:ext cx="694421" cy="205184"/>
          </a:xfrm>
          <a:prstGeom prst="rect">
            <a:avLst/>
          </a:prstGeom>
          <a:noFill/>
        </p:spPr>
        <p:txBody>
          <a:bodyPr wrap="none" rtlCol="0">
            <a:spAutoFit/>
          </a:bodyPr>
          <a:lstStyle/>
          <a:p>
            <a:pPr rtl="0"/>
            <a:r>
              <a:rPr lang="en-gb" sz="1100" baseline="-25000"/>
              <a:t>...Suppliers</a:t>
            </a:r>
          </a:p>
        </p:txBody>
      </p:sp>
      <p:sp>
        <p:nvSpPr>
          <p:cNvPr id="13" name="TextBox 12"/>
          <p:cNvSpPr txBox="1"/>
          <p:nvPr/>
        </p:nvSpPr>
        <p:spPr>
          <a:xfrm>
            <a:off x="5950763" y="5152580"/>
            <a:ext cx="1210588" cy="205184"/>
          </a:xfrm>
          <a:prstGeom prst="rect">
            <a:avLst/>
          </a:prstGeom>
          <a:noFill/>
        </p:spPr>
        <p:txBody>
          <a:bodyPr wrap="none" rtlCol="0">
            <a:spAutoFit/>
          </a:bodyPr>
          <a:lstStyle/>
          <a:p>
            <a:pPr rtl="0"/>
            <a:r>
              <a:rPr lang="en-gb" sz="1100" baseline="-25000"/>
              <a:t>...Wholesaler or retailer</a:t>
            </a:r>
          </a:p>
        </p:txBody>
      </p:sp>
      <p:sp>
        <p:nvSpPr>
          <p:cNvPr id="14" name="TextBox 13"/>
          <p:cNvSpPr txBox="1"/>
          <p:nvPr/>
        </p:nvSpPr>
        <p:spPr>
          <a:xfrm>
            <a:off x="3923928" y="5181104"/>
            <a:ext cx="1098378" cy="318036"/>
          </a:xfrm>
          <a:prstGeom prst="rect">
            <a:avLst/>
          </a:prstGeom>
          <a:noFill/>
        </p:spPr>
        <p:txBody>
          <a:bodyPr wrap="none" rtlCol="0">
            <a:spAutoFit/>
          </a:bodyPr>
          <a:lstStyle/>
          <a:p>
            <a:pPr rtl="0"/>
            <a:r>
              <a:rPr lang="en-gb" sz="1100" baseline="-25000"/>
              <a:t>...End customer (B2B) or</a:t>
            </a:r>
          </a:p>
          <a:p>
            <a:pPr rtl="0"/>
            <a:r>
              <a:rPr lang="en-gb" sz="1100" baseline="-25000"/>
              <a:t>Consumer (B2C)</a:t>
            </a:r>
          </a:p>
        </p:txBody>
      </p:sp>
      <p:sp>
        <p:nvSpPr>
          <p:cNvPr id="15" name="TextBox 14"/>
          <p:cNvSpPr txBox="1"/>
          <p:nvPr/>
        </p:nvSpPr>
        <p:spPr>
          <a:xfrm>
            <a:off x="3708158" y="5578093"/>
            <a:ext cx="2675732" cy="205184"/>
          </a:xfrm>
          <a:prstGeom prst="rect">
            <a:avLst/>
          </a:prstGeom>
          <a:noFill/>
        </p:spPr>
        <p:txBody>
          <a:bodyPr wrap="none" rtlCol="0">
            <a:spAutoFit/>
          </a:bodyPr>
          <a:lstStyle/>
          <a:p>
            <a:pPr rtl="0"/>
            <a:r>
              <a:rPr lang="en-gb" sz="1100" baseline="-25000"/>
              <a:t>Image: author’s presentation, following Handorsson et al.</a:t>
            </a:r>
          </a:p>
        </p:txBody>
      </p:sp>
      <p:sp>
        <p:nvSpPr>
          <p:cNvPr id="16" name="TextBox 15"/>
          <p:cNvSpPr txBox="1"/>
          <p:nvPr/>
        </p:nvSpPr>
        <p:spPr>
          <a:xfrm>
            <a:off x="1474503" y="2708920"/>
            <a:ext cx="1827744" cy="338554"/>
          </a:xfrm>
          <a:prstGeom prst="rect">
            <a:avLst/>
          </a:prstGeom>
          <a:noFill/>
        </p:spPr>
        <p:txBody>
          <a:bodyPr wrap="none" rtlCol="0">
            <a:spAutoFit/>
          </a:bodyPr>
          <a:lstStyle/>
          <a:p>
            <a:pPr rtl="0"/>
            <a:r>
              <a:rPr lang="en-gb" b="1" baseline="-25000">
                <a:latin typeface="Roboto" panose="02000000000000000000" pitchFamily="2" charset="0"/>
                <a:ea typeface="Roboto" panose="02000000000000000000" pitchFamily="2" charset="0"/>
              </a:rPr>
              <a:t>Procurement side</a:t>
            </a:r>
          </a:p>
        </p:txBody>
      </p:sp>
    </p:spTree>
    <p:extLst>
      <p:ext uri="{BB962C8B-B14F-4D97-AF65-F5344CB8AC3E}">
        <p14:creationId xmlns:p14="http://schemas.microsoft.com/office/powerpoint/2010/main" val="205626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rtl="0"/>
            <a:r>
              <a:rPr lang="en-gb" sz="3600" b="1" dirty="0"/>
              <a:t>Freight transport in general </a:t>
            </a:r>
            <a:br>
              <a:rPr lang="de-DE" sz="3600" b="1" dirty="0"/>
            </a:br>
            <a:r>
              <a:rPr lang="en-gb" sz="2000" dirty="0"/>
              <a:t>Selecting the mode of transport</a:t>
            </a:r>
            <a:endParaRPr lang="de-AT" sz="2000" dirty="0"/>
          </a:p>
        </p:txBody>
      </p:sp>
      <p:sp>
        <p:nvSpPr>
          <p:cNvPr id="5" name="Content Placeholder 4"/>
          <p:cNvSpPr>
            <a:spLocks noGrp="1"/>
          </p:cNvSpPr>
          <p:nvPr>
            <p:ph sz="half" idx="1"/>
          </p:nvPr>
        </p:nvSpPr>
        <p:spPr>
          <a:xfrm>
            <a:off x="457200" y="1673352"/>
            <a:ext cx="8291264" cy="4718304"/>
          </a:xfrm>
        </p:spPr>
        <p:txBody>
          <a:bodyPr rtlCol="0">
            <a:normAutofit fontScale="92500" lnSpcReduction="10000"/>
          </a:bodyPr>
          <a:lstStyle/>
          <a:p>
            <a:pPr marL="0" indent="0" rtl="0">
              <a:buNone/>
            </a:pPr>
            <a:endParaRPr lang="de-AT" sz="2400" dirty="0"/>
          </a:p>
          <a:p>
            <a:pPr rtl="0"/>
            <a:r>
              <a:rPr lang="en-gb" sz="2400" dirty="0"/>
              <a:t>Properties of the </a:t>
            </a:r>
            <a:br>
              <a:rPr lang="de-AT" sz="2400" dirty="0"/>
            </a:br>
            <a:r>
              <a:rPr lang="en-gb" sz="2400" b="1" dirty="0"/>
              <a:t>product </a:t>
            </a:r>
            <a:r>
              <a:rPr lang="en-gb" sz="2400" dirty="0"/>
              <a:t>being transported have to be </a:t>
            </a:r>
            <a:br>
              <a:rPr lang="de-AT" sz="2400" dirty="0"/>
            </a:br>
            <a:r>
              <a:rPr lang="en-gb" sz="2400" b="1" dirty="0"/>
              <a:t>co-ordinated with the modes of transport</a:t>
            </a:r>
            <a:r>
              <a:rPr lang="en-gb" sz="2400" dirty="0"/>
              <a:t> </a:t>
            </a:r>
          </a:p>
          <a:p>
            <a:pPr rtl="0"/>
            <a:endParaRPr lang="de-AT" sz="2400" b="1" dirty="0"/>
          </a:p>
          <a:p>
            <a:pPr marL="0" indent="0" rtl="0">
              <a:buNone/>
            </a:pPr>
            <a:r>
              <a:rPr lang="en-gb" sz="2400" dirty="0">
                <a:sym typeface="Wingdings" panose="05000000000000000000" pitchFamily="2" charset="2"/>
              </a:rPr>
              <a:t> </a:t>
            </a:r>
            <a:r>
              <a:rPr lang="en-gb" sz="2400" dirty="0"/>
              <a:t>Situation-dependent</a:t>
            </a:r>
            <a:r>
              <a:rPr lang="en-gb" sz="2400" b="1" dirty="0"/>
              <a:t> decision </a:t>
            </a:r>
          </a:p>
          <a:p>
            <a:pPr rtl="0"/>
            <a:endParaRPr lang="de-AT" sz="2400" dirty="0"/>
          </a:p>
          <a:p>
            <a:pPr rtl="0"/>
            <a:r>
              <a:rPr lang="en-gb" sz="2400" dirty="0"/>
              <a:t>important </a:t>
            </a:r>
            <a:r>
              <a:rPr lang="en-gb" sz="2400" b="1" dirty="0"/>
              <a:t>indicators</a:t>
            </a:r>
            <a:r>
              <a:rPr lang="en-gb" sz="2400" dirty="0"/>
              <a:t>:</a:t>
            </a:r>
          </a:p>
          <a:p>
            <a:pPr lvl="1" rtl="0">
              <a:buFont typeface="Symbol" panose="05050102010706020507" pitchFamily="18" charset="2"/>
              <a:buChar char="-"/>
            </a:pPr>
            <a:endParaRPr lang="de-AT" dirty="0"/>
          </a:p>
          <a:p>
            <a:pPr lvl="1" rtl="0">
              <a:buFont typeface="Symbol" panose="05050102010706020507" pitchFamily="18" charset="2"/>
              <a:buChar char="-"/>
            </a:pPr>
            <a:r>
              <a:rPr lang="en-gb" dirty="0"/>
              <a:t>Duration of transport		</a:t>
            </a:r>
          </a:p>
          <a:p>
            <a:pPr lvl="1" rtl="0">
              <a:buFont typeface="Symbol" panose="05050102010706020507" pitchFamily="18" charset="2"/>
              <a:buChar char="-"/>
            </a:pPr>
            <a:r>
              <a:rPr lang="en-gb" dirty="0"/>
              <a:t>Capacity</a:t>
            </a:r>
          </a:p>
          <a:p>
            <a:pPr lvl="1" rtl="0">
              <a:buFont typeface="Symbol" panose="05050102010706020507" pitchFamily="18" charset="2"/>
              <a:buChar char="-"/>
            </a:pPr>
            <a:r>
              <a:rPr lang="en-gb" dirty="0"/>
              <a:t>Punctuality</a:t>
            </a:r>
          </a:p>
          <a:p>
            <a:pPr lvl="1" rtl="0">
              <a:buFont typeface="Symbol" panose="05050102010706020507" pitchFamily="18" charset="2"/>
              <a:buChar char="-"/>
            </a:pPr>
            <a:r>
              <a:rPr lang="en-gb" dirty="0"/>
              <a:t>Security	</a:t>
            </a:r>
          </a:p>
        </p:txBody>
      </p:sp>
      <p:sp>
        <p:nvSpPr>
          <p:cNvPr id="6" name="Content Placeholder 5"/>
          <p:cNvSpPr>
            <a:spLocks noGrp="1"/>
          </p:cNvSpPr>
          <p:nvPr>
            <p:ph sz="half" idx="2"/>
          </p:nvPr>
        </p:nvSpPr>
        <p:spPr>
          <a:xfrm>
            <a:off x="3707606" y="4823675"/>
            <a:ext cx="5459288" cy="1512168"/>
          </a:xfrm>
        </p:spPr>
        <p:txBody>
          <a:bodyPr rtlCol="0">
            <a:normAutofit fontScale="92500" lnSpcReduction="10000"/>
          </a:bodyPr>
          <a:lstStyle/>
          <a:p>
            <a:pPr lvl="1" rtl="0">
              <a:buFont typeface="Symbol" panose="05050102010706020507" pitchFamily="18" charset="2"/>
              <a:buChar char="-"/>
            </a:pPr>
            <a:r>
              <a:rPr lang="en-gb" dirty="0"/>
              <a:t>Coverage</a:t>
            </a:r>
          </a:p>
          <a:p>
            <a:pPr lvl="1" rtl="0">
              <a:buFont typeface="Symbol" panose="05050102010706020507" pitchFamily="18" charset="2"/>
              <a:buChar char="-"/>
            </a:pPr>
            <a:r>
              <a:rPr lang="en-gb" dirty="0"/>
              <a:t>Costs</a:t>
            </a:r>
          </a:p>
          <a:p>
            <a:pPr lvl="1" rtl="0">
              <a:buFont typeface="Symbol" panose="05050102010706020507" pitchFamily="18" charset="2"/>
              <a:buChar char="-"/>
            </a:pPr>
            <a:r>
              <a:rPr lang="en-gb" dirty="0"/>
              <a:t>Eco-friendliness (e.g. CO2 emissions and energy consumption)</a:t>
            </a:r>
          </a:p>
          <a:p>
            <a:pPr rtl="0"/>
            <a:endParaRPr lang="de-AT" dirty="0"/>
          </a:p>
        </p:txBody>
      </p:sp>
      <p:sp>
        <p:nvSpPr>
          <p:cNvPr id="3" name="Slide Number Placeholder 2"/>
          <p:cNvSpPr>
            <a:spLocks noGrp="1"/>
          </p:cNvSpPr>
          <p:nvPr>
            <p:ph type="sldNum" sz="quarter" idx="12"/>
          </p:nvPr>
        </p:nvSpPr>
        <p:spPr/>
        <p:txBody>
          <a:bodyPr rtlCol="0"/>
          <a:lstStyle/>
          <a:p>
            <a:pPr rtl="0"/>
            <a:fld id="{7D34D7BA-8E13-46FE-8871-8877FE7E3568}" type="slidenum">
              <a:rPr lang="de-AT" smtClean="0">
                <a:solidFill>
                  <a:prstClr val="white"/>
                </a:solidFill>
              </a:rPr>
              <a:pPr rtl="0"/>
              <a:t>5</a:t>
            </a:fld>
            <a:endParaRPr lang="de-AT" dirty="0">
              <a:solidFill>
                <a:prstClr val="white"/>
              </a:solidFill>
            </a:endParaRPr>
          </a:p>
        </p:txBody>
      </p:sp>
      <p:pic>
        <p:nvPicPr>
          <p:cNvPr id="3076" name="Picture 4" descr="Logistics, Truck, Freight Train, Frachtschiff, Pers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671983"/>
            <a:ext cx="2703215" cy="190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61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546" y="252257"/>
            <a:ext cx="5554960" cy="990600"/>
          </a:xfrm>
        </p:spPr>
        <p:txBody>
          <a:bodyPr>
            <a:normAutofit/>
          </a:bodyPr>
          <a:lstStyle/>
          <a:p>
            <a:pPr lvl="0">
              <a:spcBef>
                <a:spcPts val="0"/>
              </a:spcBef>
            </a:pPr>
            <a:r>
              <a:rPr lang="en-gb" sz="3200" b="1" dirty="0"/>
              <a:t>Freight transport in general</a:t>
            </a:r>
            <a:br>
              <a:rPr lang="de-DE" sz="3200" b="1" spc="0" dirty="0">
                <a:solidFill>
                  <a:prstClr val="black"/>
                </a:solidFill>
                <a:ea typeface="+mn-ea"/>
                <a:cs typeface="+mn-cs"/>
              </a:rPr>
            </a:br>
            <a:r>
              <a:rPr lang="en-gb" sz="2000" dirty="0"/>
              <a:t>Transport modes and means of transport</a:t>
            </a:r>
            <a:endParaRPr lang="de-AT" sz="2000" dirty="0"/>
          </a:p>
        </p:txBody>
      </p:sp>
      <p:sp>
        <p:nvSpPr>
          <p:cNvPr id="4" name="Date Placeholder 3"/>
          <p:cNvSpPr>
            <a:spLocks noGrp="1"/>
          </p:cNvSpPr>
          <p:nvPr>
            <p:ph type="dt" sz="half" idx="10"/>
          </p:nvPr>
        </p:nvSpPr>
        <p:spPr/>
        <p:txBody>
          <a:bodyPr/>
          <a:lstStyle/>
          <a:p>
            <a:pPr rtl="0"/>
            <a:r>
              <a:rPr lang="de-DE">
                <a:solidFill>
                  <a:prstClr val="white"/>
                </a:solidFill>
              </a:rPr>
              <a:t>Apr-19</a:t>
            </a:r>
            <a:endParaRPr lang="de-AT" dirty="0">
              <a:solidFill>
                <a:prstClr val="white"/>
              </a:solidFill>
            </a:endParaRPr>
          </a:p>
        </p:txBody>
      </p:sp>
      <p:sp>
        <p:nvSpPr>
          <p:cNvPr id="5" name="Slide Number Placeholder 4"/>
          <p:cNvSpPr>
            <a:spLocks noGrp="1"/>
          </p:cNvSpPr>
          <p:nvPr>
            <p:ph type="sldNum" sz="quarter" idx="12"/>
          </p:nvPr>
        </p:nvSpPr>
        <p:spPr>
          <a:xfrm>
            <a:off x="7596336" y="6597352"/>
            <a:ext cx="1066800" cy="329184"/>
          </a:xfrm>
          <a:prstGeom prst="rect">
            <a:avLst/>
          </a:prstGeom>
        </p:spPr>
        <p:txBody>
          <a:bodyPr vert="horz" lIns="91440" tIns="45720" rIns="91440" bIns="45720" rtlCol="0" anchor="ctr"/>
          <a:lstStyle>
            <a:defPPr rtl="0">
              <a:defRPr lang="en-gb"/>
            </a:defPPr>
            <a:lvl1pPr marL="0" algn="r" defTabSz="914400" rtl="0" eaLnBrk="1" latinLnBrk="0" hangingPunct="1">
              <a:defRPr sz="14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D34D7BA-8E13-46FE-8871-8877FE7E3568}" type="slidenum">
              <a:rPr lang="de-AT" smtClean="0">
                <a:solidFill>
                  <a:prstClr val="white"/>
                </a:solidFill>
              </a:rPr>
              <a:pPr rtl="0"/>
              <a:t>6</a:t>
            </a:fld>
            <a:endParaRPr lang="de-AT" dirty="0">
              <a:solidFill>
                <a:prstClr val="white"/>
              </a:solidFill>
            </a:endParaRPr>
          </a:p>
        </p:txBody>
      </p:sp>
      <p:grpSp>
        <p:nvGrpSpPr>
          <p:cNvPr id="78" name="Group 77"/>
          <p:cNvGrpSpPr/>
          <p:nvPr/>
        </p:nvGrpSpPr>
        <p:grpSpPr>
          <a:xfrm>
            <a:off x="1043608" y="2348880"/>
            <a:ext cx="7200800" cy="3848087"/>
            <a:chOff x="0" y="0"/>
            <a:chExt cx="5769610" cy="3303905"/>
          </a:xfrm>
        </p:grpSpPr>
        <p:pic>
          <p:nvPicPr>
            <p:cNvPr id="79" name="Shape 10"/>
            <p:cNvPicPr/>
            <p:nvPr/>
          </p:nvPicPr>
          <p:blipFill>
            <a:blip r:embed="rId3"/>
            <a:stretch/>
          </p:blipFill>
          <p:spPr>
            <a:xfrm>
              <a:off x="0" y="0"/>
              <a:ext cx="5769610" cy="3303905"/>
            </a:xfrm>
            <a:prstGeom prst="rect">
              <a:avLst/>
            </a:prstGeom>
          </p:spPr>
        </p:pic>
        <p:sp>
          <p:nvSpPr>
            <p:cNvPr id="80" name="Shape 14"/>
            <p:cNvSpPr txBox="1"/>
            <p:nvPr/>
          </p:nvSpPr>
          <p:spPr>
            <a:xfrm>
              <a:off x="1854680" y="1751162"/>
              <a:ext cx="445135" cy="173990"/>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Water</a:t>
              </a:r>
              <a:endParaRPr lang="de-AT" sz="950" b="1">
                <a:effectLst/>
                <a:latin typeface="Calibri" panose="020F0502020204030204" pitchFamily="34" charset="0"/>
                <a:ea typeface="Calibri" panose="020F0502020204030204" pitchFamily="34" charset="0"/>
              </a:endParaRPr>
            </a:p>
          </p:txBody>
        </p:sp>
        <p:grpSp>
          <p:nvGrpSpPr>
            <p:cNvPr id="81" name="Group 80"/>
            <p:cNvGrpSpPr/>
            <p:nvPr/>
          </p:nvGrpSpPr>
          <p:grpSpPr>
            <a:xfrm>
              <a:off x="646981" y="241539"/>
              <a:ext cx="4853928" cy="2809600"/>
              <a:chOff x="0" y="0"/>
              <a:chExt cx="4853928" cy="2809600"/>
            </a:xfrm>
          </p:grpSpPr>
          <p:sp>
            <p:nvSpPr>
              <p:cNvPr id="82" name="Shape 22"/>
              <p:cNvSpPr txBox="1"/>
              <p:nvPr/>
            </p:nvSpPr>
            <p:spPr>
              <a:xfrm>
                <a:off x="2406770" y="2234242"/>
                <a:ext cx="871855" cy="219075"/>
              </a:xfrm>
              <a:prstGeom prst="rect">
                <a:avLst/>
              </a:prstGeom>
              <a:noFill/>
            </p:spPr>
            <p:txBody>
              <a:bodyPr lIns="0" tIns="0" rIns="0" bIns="0">
                <a:noAutofit/>
              </a:bodyPr>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Coastal vessel transport</a:t>
                </a:r>
                <a:endParaRPr lang="de-AT" sz="950" b="1">
                  <a:effectLst/>
                  <a:latin typeface="Calibri" panose="020F0502020204030204" pitchFamily="34" charset="0"/>
                  <a:ea typeface="Calibri" panose="020F0502020204030204" pitchFamily="34" charset="0"/>
                </a:endParaRPr>
              </a:p>
            </p:txBody>
          </p:sp>
          <p:sp>
            <p:nvSpPr>
              <p:cNvPr id="83" name="Shape 24"/>
              <p:cNvSpPr txBox="1"/>
              <p:nvPr/>
            </p:nvSpPr>
            <p:spPr>
              <a:xfrm>
                <a:off x="2380891" y="1854680"/>
                <a:ext cx="953770" cy="266700"/>
              </a:xfrm>
              <a:prstGeom prst="rect">
                <a:avLst/>
              </a:prstGeom>
              <a:noFill/>
            </p:spPr>
            <p:txBody>
              <a:bodyPr lIns="0" tIns="0" rIns="0" bIns="0">
                <a:noAutofit/>
              </a:bodyPr>
              <a:lstStyle/>
              <a:p>
                <a:pPr algn="ctr">
                  <a:spcAft>
                    <a:spcPts val="0"/>
                  </a:spcAft>
                </a:pPr>
                <a:r>
                  <a:rPr lang="en-GB" sz="750" b="1" dirty="0">
                    <a:solidFill>
                      <a:srgbClr val="656A6B"/>
                    </a:solidFill>
                    <a:effectLst/>
                    <a:latin typeface="Calibri" panose="020F0502020204030204" pitchFamily="34" charset="0"/>
                    <a:ea typeface="Calibri" panose="020F0502020204030204" pitchFamily="34" charset="0"/>
                  </a:rPr>
                  <a:t>Seagoing vessel, maritime vessel</a:t>
                </a:r>
                <a:endParaRPr lang="de-AT" sz="950" b="1" dirty="0">
                  <a:effectLst/>
                  <a:latin typeface="Calibri" panose="020F0502020204030204" pitchFamily="34" charset="0"/>
                  <a:ea typeface="Calibri" panose="020F0502020204030204" pitchFamily="34" charset="0"/>
                </a:endParaRPr>
              </a:p>
            </p:txBody>
          </p:sp>
          <p:sp>
            <p:nvSpPr>
              <p:cNvPr id="84" name="Shape 26"/>
              <p:cNvSpPr txBox="1"/>
              <p:nvPr/>
            </p:nvSpPr>
            <p:spPr>
              <a:xfrm>
                <a:off x="2311880" y="1466491"/>
                <a:ext cx="1086485" cy="257175"/>
              </a:xfrm>
              <a:prstGeom prst="rect">
                <a:avLst/>
              </a:prstGeom>
              <a:noFill/>
            </p:spPr>
            <p:txBody>
              <a:bodyPr wrap="square" lIns="0" tIns="0" rIns="0" bIns="0">
                <a:noAutofit/>
              </a:bodyPr>
              <a:lstStyle/>
              <a:p>
                <a:pPr algn="ctr">
                  <a:spcAft>
                    <a:spcPts val="0"/>
                  </a:spcAft>
                </a:pPr>
                <a:r>
                  <a:rPr lang="en-GB" sz="750" b="1" dirty="0">
                    <a:solidFill>
                      <a:srgbClr val="656A6B"/>
                    </a:solidFill>
                    <a:effectLst/>
                    <a:latin typeface="Calibri" panose="020F0502020204030204" pitchFamily="34" charset="0"/>
                    <a:ea typeface="Calibri" panose="020F0502020204030204" pitchFamily="34" charset="0"/>
                  </a:rPr>
                  <a:t>Inland waterway transport, inland navigation</a:t>
                </a:r>
                <a:endParaRPr lang="de-AT" sz="950" b="1" dirty="0">
                  <a:effectLst/>
                  <a:latin typeface="Calibri" panose="020F0502020204030204" pitchFamily="34" charset="0"/>
                  <a:ea typeface="Calibri" panose="020F0502020204030204" pitchFamily="34" charset="0"/>
                </a:endParaRPr>
              </a:p>
            </p:txBody>
          </p:sp>
          <p:sp>
            <p:nvSpPr>
              <p:cNvPr id="85" name="Shape 28"/>
              <p:cNvSpPr txBox="1"/>
              <p:nvPr/>
            </p:nvSpPr>
            <p:spPr>
              <a:xfrm>
                <a:off x="2363638" y="1147314"/>
                <a:ext cx="1017905" cy="179705"/>
              </a:xfrm>
              <a:prstGeom prst="rect">
                <a:avLst/>
              </a:prstGeom>
              <a:noFill/>
            </p:spPr>
            <p:txBody>
              <a:bodyPr lIns="0" tIns="0" rIns="0" bIns="0">
                <a:noAutofit/>
              </a:bodyPr>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Pipeline transport</a:t>
                </a:r>
                <a:endParaRPr lang="de-AT" sz="950" b="1">
                  <a:effectLst/>
                  <a:latin typeface="Calibri" panose="020F0502020204030204" pitchFamily="34" charset="0"/>
                  <a:ea typeface="Calibri" panose="020F0502020204030204" pitchFamily="34" charset="0"/>
                </a:endParaRPr>
              </a:p>
            </p:txBody>
          </p:sp>
          <p:sp>
            <p:nvSpPr>
              <p:cNvPr id="86" name="Shape 30"/>
              <p:cNvSpPr txBox="1"/>
              <p:nvPr/>
            </p:nvSpPr>
            <p:spPr>
              <a:xfrm>
                <a:off x="2415397" y="759125"/>
                <a:ext cx="871855" cy="182880"/>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Rail transport</a:t>
                </a:r>
                <a:endParaRPr lang="de-AT" sz="950" b="1">
                  <a:effectLst/>
                  <a:latin typeface="Calibri" panose="020F0502020204030204" pitchFamily="34" charset="0"/>
                  <a:ea typeface="Calibri" panose="020F0502020204030204" pitchFamily="34" charset="0"/>
                </a:endParaRPr>
              </a:p>
            </p:txBody>
          </p:sp>
          <p:sp>
            <p:nvSpPr>
              <p:cNvPr id="87" name="Shape 32"/>
              <p:cNvSpPr txBox="1"/>
              <p:nvPr/>
            </p:nvSpPr>
            <p:spPr>
              <a:xfrm>
                <a:off x="2449902" y="396816"/>
                <a:ext cx="807720" cy="167640"/>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Road transport</a:t>
                </a:r>
                <a:endParaRPr lang="de-AT" sz="950" b="1">
                  <a:effectLst/>
                  <a:latin typeface="Calibri" panose="020F0502020204030204" pitchFamily="34" charset="0"/>
                  <a:ea typeface="Calibri" panose="020F0502020204030204" pitchFamily="34" charset="0"/>
                </a:endParaRPr>
              </a:p>
            </p:txBody>
          </p:sp>
          <p:sp>
            <p:nvSpPr>
              <p:cNvPr id="88" name="Shape 34"/>
              <p:cNvSpPr txBox="1"/>
              <p:nvPr/>
            </p:nvSpPr>
            <p:spPr>
              <a:xfrm>
                <a:off x="2631057" y="0"/>
                <a:ext cx="743585" cy="191770"/>
              </a:xfrm>
              <a:prstGeom prst="rect">
                <a:avLst/>
              </a:prstGeom>
              <a:noFill/>
            </p:spPr>
            <p:txBody>
              <a:bodyPr lIns="0" tIns="0" rIns="0" bIns="0"/>
              <a:lstStyle/>
              <a:p>
                <a:pPr>
                  <a:spcAft>
                    <a:spcPts val="0"/>
                  </a:spcAft>
                </a:pPr>
                <a:r>
                  <a:rPr lang="en-GB" sz="750" b="1">
                    <a:solidFill>
                      <a:srgbClr val="656A6B"/>
                    </a:solidFill>
                    <a:effectLst/>
                    <a:latin typeface="Calibri" panose="020F0502020204030204" pitchFamily="34" charset="0"/>
                    <a:ea typeface="Calibri" panose="020F0502020204030204" pitchFamily="34" charset="0"/>
                  </a:rPr>
                  <a:t>Transport modes</a:t>
                </a:r>
                <a:endParaRPr lang="de-AT" sz="950" b="1">
                  <a:effectLst/>
                  <a:latin typeface="Calibri" panose="020F0502020204030204" pitchFamily="34" charset="0"/>
                  <a:ea typeface="Calibri" panose="020F0502020204030204" pitchFamily="34" charset="0"/>
                </a:endParaRPr>
              </a:p>
            </p:txBody>
          </p:sp>
          <p:sp>
            <p:nvSpPr>
              <p:cNvPr id="89" name="Shape 36"/>
              <p:cNvSpPr txBox="1"/>
              <p:nvPr/>
            </p:nvSpPr>
            <p:spPr>
              <a:xfrm>
                <a:off x="4011283" y="8627"/>
                <a:ext cx="842645" cy="179705"/>
              </a:xfrm>
              <a:prstGeom prst="rect">
                <a:avLst/>
              </a:prstGeom>
              <a:noFill/>
            </p:spPr>
            <p:txBody>
              <a:bodyPr wrap="square" lIns="0" tIns="0" rIns="0" bIns="0"/>
              <a:lstStyle/>
              <a:p>
                <a:pPr>
                  <a:spcAft>
                    <a:spcPts val="0"/>
                  </a:spcAft>
                </a:pPr>
                <a:r>
                  <a:rPr lang="en-GB" sz="750" b="1">
                    <a:solidFill>
                      <a:srgbClr val="656A6B"/>
                    </a:solidFill>
                    <a:effectLst/>
                    <a:latin typeface="Calibri" panose="020F0502020204030204" pitchFamily="34" charset="0"/>
                    <a:ea typeface="Calibri" panose="020F0502020204030204" pitchFamily="34" charset="0"/>
                  </a:rPr>
                  <a:t>Means of transport</a:t>
                </a:r>
                <a:endParaRPr lang="de-AT" sz="950" b="1">
                  <a:effectLst/>
                  <a:latin typeface="Calibri" panose="020F0502020204030204" pitchFamily="34" charset="0"/>
                  <a:ea typeface="Calibri" panose="020F0502020204030204" pitchFamily="34" charset="0"/>
                </a:endParaRPr>
              </a:p>
            </p:txBody>
          </p:sp>
          <p:grpSp>
            <p:nvGrpSpPr>
              <p:cNvPr id="90" name="Group 89"/>
              <p:cNvGrpSpPr/>
              <p:nvPr/>
            </p:nvGrpSpPr>
            <p:grpSpPr>
              <a:xfrm>
                <a:off x="0" y="845389"/>
                <a:ext cx="1599925" cy="843939"/>
                <a:chOff x="0" y="0"/>
                <a:chExt cx="1599925" cy="843939"/>
              </a:xfrm>
            </p:grpSpPr>
            <p:sp>
              <p:nvSpPr>
                <p:cNvPr id="100" name="Shape 12"/>
                <p:cNvSpPr txBox="1"/>
                <p:nvPr/>
              </p:nvSpPr>
              <p:spPr>
                <a:xfrm>
                  <a:off x="0" y="664234"/>
                  <a:ext cx="460375" cy="179705"/>
                </a:xfrm>
                <a:prstGeom prst="rect">
                  <a:avLst/>
                </a:prstGeom>
                <a:noFill/>
              </p:spPr>
              <p:txBody>
                <a:bodyPr lIns="0" tIns="0" rIns="0" bIns="0"/>
                <a:lstStyle/>
                <a:p>
                  <a:pPr>
                    <a:spcAft>
                      <a:spcPts val="0"/>
                    </a:spcAft>
                  </a:pPr>
                  <a:r>
                    <a:rPr lang="en-GB" sz="750" b="1">
                      <a:solidFill>
                        <a:srgbClr val="656A6B"/>
                      </a:solidFill>
                      <a:effectLst/>
                      <a:latin typeface="Calibri" panose="020F0502020204030204" pitchFamily="34" charset="0"/>
                      <a:ea typeface="Calibri" panose="020F0502020204030204" pitchFamily="34" charset="0"/>
                    </a:rPr>
                    <a:t>Transport</a:t>
                  </a:r>
                  <a:endParaRPr lang="de-AT" sz="950" b="1">
                    <a:effectLst/>
                    <a:latin typeface="Calibri" panose="020F0502020204030204" pitchFamily="34" charset="0"/>
                    <a:ea typeface="Calibri" panose="020F0502020204030204" pitchFamily="34" charset="0"/>
                  </a:endParaRPr>
                </a:p>
              </p:txBody>
            </p:sp>
            <p:sp>
              <p:nvSpPr>
                <p:cNvPr id="101" name="Shape 16"/>
                <p:cNvSpPr txBox="1"/>
                <p:nvPr/>
              </p:nvSpPr>
              <p:spPr>
                <a:xfrm>
                  <a:off x="1276710" y="0"/>
                  <a:ext cx="323215" cy="179705"/>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Land</a:t>
                  </a:r>
                  <a:endParaRPr lang="de-AT" sz="950" b="1">
                    <a:effectLst/>
                    <a:latin typeface="Calibri" panose="020F0502020204030204" pitchFamily="34" charset="0"/>
                    <a:ea typeface="Calibri" panose="020F0502020204030204" pitchFamily="34" charset="0"/>
                  </a:endParaRPr>
                </a:p>
              </p:txBody>
            </p:sp>
          </p:grpSp>
          <p:sp>
            <p:nvSpPr>
              <p:cNvPr id="91" name="Shape 38"/>
              <p:cNvSpPr txBox="1"/>
              <p:nvPr/>
            </p:nvSpPr>
            <p:spPr>
              <a:xfrm>
                <a:off x="4183812" y="388189"/>
                <a:ext cx="277495" cy="176530"/>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Truck</a:t>
                </a:r>
                <a:endParaRPr lang="de-AT" sz="950" b="1">
                  <a:effectLst/>
                  <a:latin typeface="Calibri" panose="020F0502020204030204" pitchFamily="34" charset="0"/>
                  <a:ea typeface="Calibri" panose="020F0502020204030204" pitchFamily="34" charset="0"/>
                </a:endParaRPr>
              </a:p>
            </p:txBody>
          </p:sp>
          <p:sp>
            <p:nvSpPr>
              <p:cNvPr id="92" name="Shape 18"/>
              <p:cNvSpPr txBox="1"/>
              <p:nvPr/>
            </p:nvSpPr>
            <p:spPr>
              <a:xfrm>
                <a:off x="1302589" y="2139351"/>
                <a:ext cx="277495" cy="186055"/>
              </a:xfrm>
              <a:prstGeom prst="rect">
                <a:avLst/>
              </a:prstGeom>
              <a:noFill/>
            </p:spPr>
            <p:txBody>
              <a:bodyPr wrap="square"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Air</a:t>
                </a:r>
                <a:endParaRPr lang="de-AT" sz="950" b="1">
                  <a:effectLst/>
                  <a:latin typeface="Calibri" panose="020F0502020204030204" pitchFamily="34" charset="0"/>
                  <a:ea typeface="Calibri" panose="020F0502020204030204" pitchFamily="34" charset="0"/>
                </a:endParaRPr>
              </a:p>
            </p:txBody>
          </p:sp>
          <p:sp>
            <p:nvSpPr>
              <p:cNvPr id="93" name="Shape 20"/>
              <p:cNvSpPr txBox="1"/>
              <p:nvPr/>
            </p:nvSpPr>
            <p:spPr>
              <a:xfrm>
                <a:off x="2527540" y="2631057"/>
                <a:ext cx="646430" cy="176530"/>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Air transport</a:t>
                </a:r>
                <a:endParaRPr lang="de-AT" sz="950" b="1">
                  <a:effectLst/>
                  <a:latin typeface="Calibri" panose="020F0502020204030204" pitchFamily="34" charset="0"/>
                  <a:ea typeface="Calibri" panose="020F0502020204030204" pitchFamily="34" charset="0"/>
                </a:endParaRPr>
              </a:p>
            </p:txBody>
          </p:sp>
          <p:sp>
            <p:nvSpPr>
              <p:cNvPr id="94" name="Shape 40"/>
              <p:cNvSpPr txBox="1"/>
              <p:nvPr/>
            </p:nvSpPr>
            <p:spPr>
              <a:xfrm>
                <a:off x="3890514" y="767751"/>
                <a:ext cx="871855" cy="183832"/>
              </a:xfrm>
              <a:prstGeom prst="rect">
                <a:avLst/>
              </a:prstGeom>
              <a:noFill/>
            </p:spPr>
            <p:txBody>
              <a:bodyPr lIns="0" tIns="0" rIns="0" bIns="0">
                <a:noAutofit/>
              </a:bodyPr>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Rail vehicle</a:t>
                </a:r>
                <a:endParaRPr lang="de-AT" sz="950" b="1">
                  <a:effectLst/>
                  <a:latin typeface="Calibri" panose="020F0502020204030204" pitchFamily="34" charset="0"/>
                  <a:ea typeface="Calibri" panose="020F0502020204030204" pitchFamily="34" charset="0"/>
                </a:endParaRPr>
              </a:p>
            </p:txBody>
          </p:sp>
          <p:sp>
            <p:nvSpPr>
              <p:cNvPr id="95" name="Shape 42"/>
              <p:cNvSpPr txBox="1"/>
              <p:nvPr/>
            </p:nvSpPr>
            <p:spPr>
              <a:xfrm>
                <a:off x="4011283" y="1155940"/>
                <a:ext cx="609600" cy="165417"/>
              </a:xfrm>
              <a:prstGeom prst="rect">
                <a:avLst/>
              </a:prstGeom>
              <a:noFill/>
            </p:spPr>
            <p:txBody>
              <a:bodyPr lIns="0" tIns="0" rIns="0" bIns="0">
                <a:noAutofit/>
              </a:bodyPr>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Pipeline</a:t>
                </a:r>
                <a:endParaRPr lang="de-AT" sz="950" b="1">
                  <a:effectLst/>
                  <a:latin typeface="Calibri" panose="020F0502020204030204" pitchFamily="34" charset="0"/>
                  <a:ea typeface="Calibri" panose="020F0502020204030204" pitchFamily="34" charset="0"/>
                </a:endParaRPr>
              </a:p>
            </p:txBody>
          </p:sp>
          <p:sp>
            <p:nvSpPr>
              <p:cNvPr id="96" name="Shape 44"/>
              <p:cNvSpPr txBox="1"/>
              <p:nvPr/>
            </p:nvSpPr>
            <p:spPr>
              <a:xfrm>
                <a:off x="3994031" y="1526876"/>
                <a:ext cx="652145" cy="160655"/>
              </a:xfrm>
              <a:prstGeom prst="rect">
                <a:avLst/>
              </a:prstGeom>
              <a:noFill/>
            </p:spPr>
            <p:txBody>
              <a:bodyPr lIns="0" tIns="0" rIns="0" bIns="0">
                <a:noAutofit/>
              </a:bodyPr>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Inland vessel</a:t>
                </a:r>
                <a:endParaRPr lang="de-AT" sz="950" b="1">
                  <a:effectLst/>
                  <a:latin typeface="Calibri" panose="020F0502020204030204" pitchFamily="34" charset="0"/>
                  <a:ea typeface="Calibri" panose="020F0502020204030204" pitchFamily="34" charset="0"/>
                </a:endParaRPr>
              </a:p>
            </p:txBody>
          </p:sp>
          <p:sp>
            <p:nvSpPr>
              <p:cNvPr id="97" name="Shape 46"/>
              <p:cNvSpPr txBox="1"/>
              <p:nvPr/>
            </p:nvSpPr>
            <p:spPr>
              <a:xfrm>
                <a:off x="3985404" y="1871933"/>
                <a:ext cx="731520" cy="238125"/>
              </a:xfrm>
              <a:prstGeom prst="rect">
                <a:avLst/>
              </a:prstGeom>
              <a:noFill/>
            </p:spPr>
            <p:txBody>
              <a:bodyPr lIns="0" tIns="0" rIns="0" bIns="0">
                <a:noAutofit/>
              </a:bodyPr>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Seagoing vessel, maritime vessel</a:t>
                </a:r>
                <a:endParaRPr lang="de-AT" sz="950" b="1">
                  <a:effectLst/>
                  <a:latin typeface="Calibri" panose="020F0502020204030204" pitchFamily="34" charset="0"/>
                  <a:ea typeface="Calibri" panose="020F0502020204030204" pitchFamily="34" charset="0"/>
                </a:endParaRPr>
              </a:p>
            </p:txBody>
          </p:sp>
          <p:sp>
            <p:nvSpPr>
              <p:cNvPr id="98" name="Shape 48"/>
              <p:cNvSpPr txBox="1"/>
              <p:nvPr/>
            </p:nvSpPr>
            <p:spPr>
              <a:xfrm>
                <a:off x="3994031" y="2260121"/>
                <a:ext cx="664210" cy="179705"/>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Coastal vessel</a:t>
                </a:r>
                <a:endParaRPr lang="de-AT" sz="950" b="1">
                  <a:effectLst/>
                  <a:latin typeface="Calibri" panose="020F0502020204030204" pitchFamily="34" charset="0"/>
                  <a:ea typeface="Calibri" panose="020F0502020204030204" pitchFamily="34" charset="0"/>
                </a:endParaRPr>
              </a:p>
            </p:txBody>
          </p:sp>
          <p:sp>
            <p:nvSpPr>
              <p:cNvPr id="99" name="Shape 50"/>
              <p:cNvSpPr txBox="1"/>
              <p:nvPr/>
            </p:nvSpPr>
            <p:spPr>
              <a:xfrm>
                <a:off x="4071668" y="2648310"/>
                <a:ext cx="514985" cy="161290"/>
              </a:xfrm>
              <a:prstGeom prst="rect">
                <a:avLst/>
              </a:prstGeom>
              <a:noFill/>
            </p:spPr>
            <p:txBody>
              <a:bodyPr lIns="0" tIns="0" rIns="0" bIns="0"/>
              <a:lstStyle/>
              <a:p>
                <a:pPr algn="ctr">
                  <a:spcAft>
                    <a:spcPts val="0"/>
                  </a:spcAft>
                </a:pPr>
                <a:r>
                  <a:rPr lang="en-GB" sz="750" b="1">
                    <a:solidFill>
                      <a:srgbClr val="656A6B"/>
                    </a:solidFill>
                    <a:effectLst/>
                    <a:latin typeface="Calibri" panose="020F0502020204030204" pitchFamily="34" charset="0"/>
                    <a:ea typeface="Calibri" panose="020F0502020204030204" pitchFamily="34" charset="0"/>
                  </a:rPr>
                  <a:t>Aeroplane</a:t>
                </a:r>
                <a:endParaRPr lang="de-AT" sz="950" b="1">
                  <a:effectLst/>
                  <a:latin typeface="Calibri" panose="020F0502020204030204" pitchFamily="34" charset="0"/>
                  <a:ea typeface="Calibri" panose="020F0502020204030204" pitchFamily="34" charset="0"/>
                </a:endParaRPr>
              </a:p>
            </p:txBody>
          </p:sp>
        </p:grpSp>
      </p:grpSp>
      <p:sp>
        <p:nvSpPr>
          <p:cNvPr id="102" name="Content Placeholder 101"/>
          <p:cNvSpPr txBox="1">
            <a:spLocks noGrp="1"/>
          </p:cNvSpPr>
          <p:nvPr>
            <p:ph idx="1"/>
          </p:nvPr>
        </p:nvSpPr>
        <p:spPr>
          <a:xfrm>
            <a:off x="179512" y="1216171"/>
            <a:ext cx="8229600" cy="2412968"/>
          </a:xfrm>
          <a:prstGeom prst="rect">
            <a:avLst/>
          </a:prstGeom>
          <a:noFill/>
        </p:spPr>
        <p:txBody>
          <a:bodyPr wrap="square" rtlCol="0">
            <a:spAutoFit/>
          </a:bodyPr>
          <a:lstStyle/>
          <a:p>
            <a:pPr rtl="0">
              <a:lnSpc>
                <a:spcPct val="80000"/>
              </a:lnSpc>
              <a:spcBef>
                <a:spcPct val="20000"/>
              </a:spcBef>
              <a:spcAft>
                <a:spcPts val="600"/>
              </a:spcAft>
              <a:buClr>
                <a:srgbClr val="FDBB5E"/>
              </a:buClr>
              <a:buSzPct val="85000"/>
              <a:buFont typeface="Arial" pitchFamily="34" charset="0"/>
            </a:pPr>
            <a:endParaRPr lang="en-gb" sz="500" b="1" dirty="0">
              <a:solidFill>
                <a:schemeClr val="tx1">
                  <a:lumMod val="75000"/>
                  <a:lumOff val="25000"/>
                </a:schemeClr>
              </a:solidFill>
            </a:endParaRPr>
          </a:p>
          <a:p>
            <a:pPr marL="0" indent="0" rtl="0">
              <a:lnSpc>
                <a:spcPct val="80000"/>
              </a:lnSpc>
              <a:spcBef>
                <a:spcPct val="20000"/>
              </a:spcBef>
              <a:spcAft>
                <a:spcPts val="600"/>
              </a:spcAft>
              <a:buClr>
                <a:srgbClr val="FDBB5E"/>
              </a:buClr>
              <a:buSzPct val="85000"/>
              <a:buNone/>
            </a:pPr>
            <a:r>
              <a:rPr lang="en-gb" sz="2000" b="1" dirty="0">
                <a:solidFill>
                  <a:schemeClr val="tx1">
                    <a:lumMod val="75000"/>
                    <a:lumOff val="25000"/>
                  </a:schemeClr>
                </a:solidFill>
              </a:rPr>
              <a:t>Means of transport:  </a:t>
            </a:r>
            <a:r>
              <a:rPr lang="en-gb" sz="2000" dirty="0">
                <a:solidFill>
                  <a:schemeClr val="tx1">
                    <a:lumMod val="75000"/>
                    <a:lumOff val="25000"/>
                  </a:schemeClr>
                </a:solidFill>
              </a:rPr>
              <a:t>Vehicle for transporting people and goods </a:t>
            </a:r>
            <a:br>
              <a:rPr lang="de-AT" sz="2000" dirty="0">
                <a:solidFill>
                  <a:schemeClr val="tx1">
                    <a:lumMod val="75000"/>
                    <a:lumOff val="25000"/>
                  </a:schemeClr>
                </a:solidFill>
              </a:rPr>
            </a:br>
            <a:r>
              <a:rPr lang="en-gb" sz="2000" dirty="0">
                <a:solidFill>
                  <a:schemeClr val="tx1">
                    <a:lumMod val="75000"/>
                    <a:lumOff val="25000"/>
                  </a:schemeClr>
                </a:solidFill>
              </a:rPr>
              <a:t>(train, inland vessel, truck, etc.)</a:t>
            </a:r>
            <a:endParaRPr lang="de-AT" sz="800" dirty="0">
              <a:solidFill>
                <a:schemeClr val="tx1">
                  <a:lumMod val="75000"/>
                  <a:lumOff val="25000"/>
                </a:schemeClr>
              </a:solidFill>
            </a:endParaRPr>
          </a:p>
          <a:p>
            <a:pPr marL="0" indent="0" rtl="0">
              <a:spcAft>
                <a:spcPts val="600"/>
              </a:spcAft>
              <a:buNone/>
            </a:pPr>
            <a:r>
              <a:rPr lang="en-gb" sz="2000" b="1" dirty="0">
                <a:solidFill>
                  <a:schemeClr val="tx1">
                    <a:lumMod val="75000"/>
                    <a:lumOff val="25000"/>
                  </a:schemeClr>
                </a:solidFill>
              </a:rPr>
              <a:t>Transport modes: </a:t>
            </a:r>
            <a:r>
              <a:rPr lang="en-gb" sz="2000" dirty="0">
                <a:solidFill>
                  <a:schemeClr val="tx1">
                    <a:lumMod val="75000"/>
                    <a:lumOff val="25000"/>
                  </a:schemeClr>
                </a:solidFill>
              </a:rPr>
              <a:t>Infrastructure for using the means of transport</a:t>
            </a:r>
            <a:br>
              <a:rPr lang="de-AT" sz="2000" dirty="0">
                <a:solidFill>
                  <a:schemeClr val="tx1">
                    <a:lumMod val="75000"/>
                    <a:lumOff val="25000"/>
                  </a:schemeClr>
                </a:solidFill>
              </a:rPr>
            </a:br>
            <a:r>
              <a:rPr lang="en-gb" sz="2000" dirty="0">
                <a:solidFill>
                  <a:schemeClr val="tx1">
                    <a:lumMod val="75000"/>
                    <a:lumOff val="25000"/>
                  </a:schemeClr>
                </a:solidFill>
              </a:rPr>
              <a:t>(e.g. roads, railways, waterways, etc.)</a:t>
            </a:r>
          </a:p>
          <a:p>
            <a:pPr rtl="0">
              <a:spcAft>
                <a:spcPts val="600"/>
              </a:spcAft>
            </a:pPr>
            <a:endParaRPr lang="de-AT" sz="700" dirty="0">
              <a:solidFill>
                <a:schemeClr val="tx1">
                  <a:lumMod val="75000"/>
                  <a:lumOff val="25000"/>
                </a:schemeClr>
              </a:solidFill>
            </a:endParaRPr>
          </a:p>
          <a:p>
            <a:pPr rtl="0"/>
            <a:endParaRPr lang="de-DE" dirty="0">
              <a:solidFill>
                <a:schemeClr val="tx1">
                  <a:lumMod val="75000"/>
                  <a:lumOff val="25000"/>
                </a:schemeClr>
              </a:solidFill>
            </a:endParaRPr>
          </a:p>
        </p:txBody>
      </p:sp>
      <p:sp>
        <p:nvSpPr>
          <p:cNvPr id="103" name="TextBox 102"/>
          <p:cNvSpPr txBox="1"/>
          <p:nvPr/>
        </p:nvSpPr>
        <p:spPr>
          <a:xfrm>
            <a:off x="1251700" y="6248400"/>
            <a:ext cx="5717976" cy="230832"/>
          </a:xfrm>
          <a:prstGeom prst="rect">
            <a:avLst/>
          </a:prstGeom>
          <a:noFill/>
        </p:spPr>
        <p:txBody>
          <a:bodyPr wrap="square" rtlCol="0">
            <a:spAutoFit/>
          </a:bodyPr>
          <a:lstStyle/>
          <a:p>
            <a:pPr rtl="0"/>
            <a:r>
              <a:rPr lang="en-gb" sz="900" dirty="0"/>
              <a:t>Overview of transport modes and means of transport (Source: </a:t>
            </a:r>
            <a:r>
              <a:rPr lang="en-gb" sz="900" dirty="0" err="1"/>
              <a:t>viadonau</a:t>
            </a:r>
            <a:r>
              <a:rPr lang="en-gb" sz="900" dirty="0"/>
              <a:t> based on </a:t>
            </a:r>
            <a:r>
              <a:rPr lang="en-gb" sz="900" dirty="0" err="1"/>
              <a:t>Gronalt</a:t>
            </a:r>
            <a:r>
              <a:rPr lang="en-gb" sz="900" dirty="0"/>
              <a:t> et al. 2010)</a:t>
            </a:r>
          </a:p>
        </p:txBody>
      </p:sp>
    </p:spTree>
    <p:extLst>
      <p:ext uri="{BB962C8B-B14F-4D97-AF65-F5344CB8AC3E}">
        <p14:creationId xmlns:p14="http://schemas.microsoft.com/office/powerpoint/2010/main" val="240025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088" y="260350"/>
            <a:ext cx="6049168" cy="865188"/>
          </a:xfrm>
        </p:spPr>
        <p:txBody>
          <a:bodyPr/>
          <a:lstStyle/>
          <a:p>
            <a:r>
              <a:rPr lang="de-DE" dirty="0"/>
              <a:t>Agenda</a:t>
            </a:r>
          </a:p>
        </p:txBody>
      </p:sp>
      <p:sp>
        <p:nvSpPr>
          <p:cNvPr id="5" name="Foliennummernplatzhalter 4"/>
          <p:cNvSpPr>
            <a:spLocks noGrp="1"/>
          </p:cNvSpPr>
          <p:nvPr>
            <p:ph type="sldNum" sz="quarter" idx="11"/>
          </p:nvPr>
        </p:nvSpPr>
        <p:spPr/>
        <p:txBody>
          <a:bodyPr/>
          <a:lstStyle/>
          <a:p>
            <a:pPr>
              <a:defRPr/>
            </a:pPr>
            <a:fld id="{63C0A43B-8D7A-4BF3-AF08-0370C40388B0}" type="slidenum">
              <a:rPr lang="de-DE" sz="1200" smtClean="0"/>
              <a:pPr>
                <a:defRPr/>
              </a:pPr>
              <a:t>7</a:t>
            </a:fld>
            <a:endParaRPr lang="de-DE" sz="1200" dirty="0"/>
          </a:p>
        </p:txBody>
      </p:sp>
      <p:graphicFrame>
        <p:nvGraphicFramePr>
          <p:cNvPr id="6" name="Inhaltsplatzhalter 4">
            <a:extLst>
              <a:ext uri="{FF2B5EF4-FFF2-40B4-BE49-F238E27FC236}">
                <a16:creationId xmlns:a16="http://schemas.microsoft.com/office/drawing/2014/main" id="{964AF212-3BCF-EF0F-6BB2-9AF9651AD797}"/>
              </a:ext>
            </a:extLst>
          </p:cNvPr>
          <p:cNvGraphicFramePr>
            <a:graphicFrameLocks/>
          </p:cNvGraphicFramePr>
          <p:nvPr>
            <p:extLst>
              <p:ext uri="{D42A27DB-BD31-4B8C-83A1-F6EECF244321}">
                <p14:modId xmlns:p14="http://schemas.microsoft.com/office/powerpoint/2010/main" val="4117583259"/>
              </p:ext>
            </p:extLst>
          </p:nvPr>
        </p:nvGraphicFramePr>
        <p:xfrm>
          <a:off x="917848" y="1988840"/>
          <a:ext cx="730830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13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8">
            <a:extLst>
              <a:ext uri="{FF2B5EF4-FFF2-40B4-BE49-F238E27FC236}">
                <a16:creationId xmlns:a16="http://schemas.microsoft.com/office/drawing/2014/main" id="{9E2D8B05-ECFA-A4D3-822E-521571BA4BCD}"/>
              </a:ext>
            </a:extLst>
          </p:cNvPr>
          <p:cNvSpPr/>
          <p:nvPr/>
        </p:nvSpPr>
        <p:spPr>
          <a:xfrm>
            <a:off x="325748" y="1853332"/>
            <a:ext cx="3168352" cy="3316874"/>
          </a:xfrm>
          <a:prstGeom prst="roundRect">
            <a:avLst>
              <a:gd name="adj" fmla="val 1022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Greater level of coverage</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House-to-house transport</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average speed</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Flexibility and security</a:t>
            </a:r>
          </a:p>
          <a:p>
            <a:pPr marL="285750" indent="-195263" rtl="0">
              <a:buFont typeface="Wingdings" panose="05000000000000000000" pitchFamily="2" charset="2"/>
              <a:buChar char="§"/>
            </a:pPr>
            <a:r>
              <a:rPr lang="en-US"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degree of capacity utilisation</a:t>
            </a:r>
          </a:p>
        </p:txBody>
      </p:sp>
      <p:sp>
        <p:nvSpPr>
          <p:cNvPr id="2" name="Titel 1"/>
          <p:cNvSpPr>
            <a:spLocks noGrp="1"/>
          </p:cNvSpPr>
          <p:nvPr>
            <p:ph type="title"/>
          </p:nvPr>
        </p:nvSpPr>
        <p:spPr>
          <a:xfrm>
            <a:off x="827584" y="232744"/>
            <a:ext cx="7931224" cy="990600"/>
          </a:xfrm>
        </p:spPr>
        <p:txBody>
          <a:bodyPr rtlCol="0">
            <a:noAutofit/>
          </a:bodyPr>
          <a:lstStyle/>
          <a:p>
            <a:pPr rtl="0"/>
            <a:r>
              <a:rPr lang="en-gb" b="1" dirty="0"/>
              <a:t>Strengths and weaknesses of </a:t>
            </a:r>
            <a:br>
              <a:rPr lang="en-gb" b="1" dirty="0"/>
            </a:br>
            <a:r>
              <a:rPr lang="en-gb" b="1" dirty="0"/>
              <a:t>road transport</a:t>
            </a:r>
          </a:p>
        </p:txBody>
      </p:sp>
      <p:sp>
        <p:nvSpPr>
          <p:cNvPr id="9" name="Abgerundetes Rechteck 8"/>
          <p:cNvSpPr/>
          <p:nvPr/>
        </p:nvSpPr>
        <p:spPr>
          <a:xfrm>
            <a:off x="5508206" y="2290168"/>
            <a:ext cx="3168352" cy="391353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Limited carrying capacity</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Lots of dependencies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risk of accident</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Increasing restrictions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Increasing prices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CO2 emissions</a:t>
            </a:r>
          </a:p>
          <a:p>
            <a:pPr marL="285750" indent="-1952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High energy consumption</a:t>
            </a:r>
          </a:p>
        </p:txBody>
      </p:sp>
      <p:sp>
        <p:nvSpPr>
          <p:cNvPr id="10" name="Abgerundetes Rechteck 9"/>
          <p:cNvSpPr/>
          <p:nvPr/>
        </p:nvSpPr>
        <p:spPr>
          <a:xfrm>
            <a:off x="6139850" y="2027238"/>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a:stretch/>
        </p:blipFill>
        <p:spPr>
          <a:xfrm>
            <a:off x="2971396" y="2780928"/>
            <a:ext cx="3096344" cy="2808312"/>
          </a:xfrm>
          <a:prstGeom prst="rect">
            <a:avLst/>
          </a:prstGeom>
        </p:spPr>
      </p:pic>
      <p:sp>
        <p:nvSpPr>
          <p:cNvPr id="12" name="Abgerundetes Rechteck 6">
            <a:extLst>
              <a:ext uri="{FF2B5EF4-FFF2-40B4-BE49-F238E27FC236}">
                <a16:creationId xmlns:a16="http://schemas.microsoft.com/office/drawing/2014/main" id="{D83BEDC0-A478-2396-53D6-348D3A2537E0}"/>
              </a:ext>
            </a:extLst>
          </p:cNvPr>
          <p:cNvSpPr/>
          <p:nvPr/>
        </p:nvSpPr>
        <p:spPr>
          <a:xfrm>
            <a:off x="1142769" y="1714104"/>
            <a:ext cx="1905064" cy="576064"/>
          </a:xfrm>
          <a:prstGeom prst="roundRect">
            <a:avLst>
              <a:gd name="adj" fmla="val 10227"/>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
        <p:nvSpPr>
          <p:cNvPr id="15" name="Abgerundetes Rechteck 9">
            <a:extLst>
              <a:ext uri="{FF2B5EF4-FFF2-40B4-BE49-F238E27FC236}">
                <a16:creationId xmlns:a16="http://schemas.microsoft.com/office/drawing/2014/main" id="{DB37BBE3-1779-00A1-B787-12F9B4DB36E1}"/>
              </a:ext>
            </a:extLst>
          </p:cNvPr>
          <p:cNvSpPr/>
          <p:nvPr/>
        </p:nvSpPr>
        <p:spPr>
          <a:xfrm>
            <a:off x="957392" y="1590402"/>
            <a:ext cx="1905064" cy="576064"/>
          </a:xfrm>
          <a:prstGeom prst="roundRect">
            <a:avLst>
              <a:gd name="adj" fmla="val 102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2362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p:cNvSpPr/>
          <p:nvPr/>
        </p:nvSpPr>
        <p:spPr>
          <a:xfrm>
            <a:off x="371425" y="4018598"/>
            <a:ext cx="4320480" cy="1800200"/>
          </a:xfrm>
          <a:prstGeom prst="roundRect">
            <a:avLst/>
          </a:prstGeom>
          <a:solidFill>
            <a:srgbClr val="E7E6E6"/>
          </a:solidFill>
          <a:ln>
            <a:solidFill>
              <a:srgbClr val="E7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endParaRPr lang="de-AT" sz="2400" dirty="0">
              <a:solidFill>
                <a:schemeClr val="tx1">
                  <a:lumMod val="75000"/>
                  <a:lumOff val="25000"/>
                </a:schemeClr>
              </a:solidFill>
              <a:latin typeface="Arial" panose="020B0604020202020204" pitchFamily="34" charset="0"/>
              <a:cs typeface="Arial" panose="020B0604020202020204" pitchFamily="34" charset="0"/>
            </a:endParaRPr>
          </a:p>
          <a:p>
            <a:pPr marL="87313" rtl="0"/>
            <a:r>
              <a:rPr lang="en-gb" sz="2000" b="1"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Characteristics:</a:t>
            </a:r>
          </a:p>
          <a:p>
            <a:pPr marL="722313" indent="-1825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Autopilot</a:t>
            </a:r>
          </a:p>
          <a:p>
            <a:pPr marL="722313" indent="-1825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Various systems</a:t>
            </a:r>
          </a:p>
          <a:p>
            <a:pPr marL="722313" indent="-182563" rtl="0">
              <a:buFont typeface="Wingdings" panose="05000000000000000000" pitchFamily="2" charset="2"/>
              <a:buChar char="§"/>
            </a:pPr>
            <a:r>
              <a:rPr lang="en-gb"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rPr>
              <a:t>Intervention options</a:t>
            </a:r>
          </a:p>
        </p:txBody>
      </p:sp>
      <p:sp>
        <p:nvSpPr>
          <p:cNvPr id="2" name="Titel 1"/>
          <p:cNvSpPr>
            <a:spLocks noGrp="1"/>
          </p:cNvSpPr>
          <p:nvPr>
            <p:ph type="title"/>
          </p:nvPr>
        </p:nvSpPr>
        <p:spPr/>
        <p:txBody>
          <a:bodyPr rtlCol="0"/>
          <a:lstStyle/>
          <a:p>
            <a:pPr lvl="2" algn="l" rtl="0">
              <a:spcBef>
                <a:spcPct val="0"/>
              </a:spcBef>
            </a:pPr>
            <a:r>
              <a:rPr lang="en-gb" sz="3200" b="1" kern="1200" spc="-100" dirty="0">
                <a:solidFill>
                  <a:schemeClr val="tx1">
                    <a:lumMod val="75000"/>
                    <a:lumOff val="25000"/>
                  </a:schemeClr>
                </a:solidFill>
                <a:latin typeface="Roboto" panose="02000000000000000000" pitchFamily="2" charset="0"/>
                <a:ea typeface="Roboto" panose="02000000000000000000" pitchFamily="2" charset="0"/>
                <a:cs typeface="+mj-cs"/>
              </a:rPr>
              <a:t>Future prospects</a:t>
            </a:r>
            <a:br>
              <a:rPr lang="de-AT" sz="3200" b="1" kern="1200" spc="-100" dirty="0">
                <a:solidFill>
                  <a:schemeClr val="tx1">
                    <a:lumMod val="75000"/>
                    <a:lumOff val="25000"/>
                  </a:schemeClr>
                </a:solidFill>
                <a:latin typeface="Roboto" panose="02000000000000000000" pitchFamily="2" charset="0"/>
                <a:ea typeface="Roboto" panose="02000000000000000000" pitchFamily="2" charset="0"/>
                <a:cs typeface="+mj-cs"/>
              </a:rPr>
            </a:br>
            <a:r>
              <a:rPr lang="en-gb" sz="2000" dirty="0">
                <a:solidFill>
                  <a:schemeClr val="tx1">
                    <a:lumMod val="75000"/>
                    <a:lumOff val="25000"/>
                  </a:schemeClr>
                </a:solidFill>
                <a:latin typeface="Roboto" panose="02000000000000000000" pitchFamily="2" charset="0"/>
                <a:ea typeface="Roboto" panose="02000000000000000000" pitchFamily="2" charset="0"/>
              </a:rPr>
              <a:t>Self-driving trucks </a:t>
            </a:r>
          </a:p>
        </p:txBody>
      </p:sp>
      <p:pic>
        <p:nvPicPr>
          <p:cNvPr id="3076" name="Picture 4" descr="https://images.futurezone.at/15C466_007.jpg/fuzo-slideshow-slide/128.948.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92565"/>
            <a:ext cx="3696195" cy="2459859"/>
          </a:xfrm>
          <a:prstGeom prst="roundRect">
            <a:avLst>
              <a:gd name="adj" fmla="val 8594"/>
            </a:avLst>
          </a:prstGeom>
          <a:solidFill>
            <a:srgbClr val="FFFFFF">
              <a:shade val="85000"/>
            </a:srgbClr>
          </a:solidFill>
          <a:ln>
            <a:noFill/>
          </a:ln>
          <a:effectLst/>
        </p:spPr>
      </p:pic>
      <p:sp>
        <p:nvSpPr>
          <p:cNvPr id="10" name="Abgerundetes Rechteck 9"/>
          <p:cNvSpPr/>
          <p:nvPr/>
        </p:nvSpPr>
        <p:spPr>
          <a:xfrm>
            <a:off x="5148064" y="1978650"/>
            <a:ext cx="3168352" cy="1666374"/>
          </a:xfrm>
          <a:prstGeom prst="roundRect">
            <a:avLst>
              <a:gd name="adj" fmla="val 1022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Abgerundetes Rechteck 11"/>
          <p:cNvSpPr/>
          <p:nvPr/>
        </p:nvSpPr>
        <p:spPr>
          <a:xfrm>
            <a:off x="5125547" y="4152424"/>
            <a:ext cx="3168352" cy="1666374"/>
          </a:xfrm>
          <a:prstGeom prst="roundRect">
            <a:avLst>
              <a:gd name="adj" fmla="val 1022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1600" dirty="0">
              <a:solidFill>
                <a:schemeClr val="tx1">
                  <a:lumMod val="75000"/>
                  <a:lumOff val="25000"/>
                </a:schemeClr>
              </a:solidFill>
              <a:latin typeface="Arial" panose="020B0604020202020204" pitchFamily="34"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rPr>
              <a:t>Legal obstacles</a:t>
            </a:r>
          </a:p>
          <a:p>
            <a:pPr marL="285750" indent="-195263" rtl="0">
              <a:buFont typeface="Wingdings" panose="05000000000000000000" pitchFamily="2" charset="2"/>
              <a:buChar char="§"/>
            </a:pPr>
            <a:r>
              <a:rPr lang="en-gb" sz="2000" dirty="0">
                <a:solidFill>
                  <a:schemeClr val="tx1">
                    <a:lumMod val="75000"/>
                    <a:lumOff val="25000"/>
                  </a:schemeClr>
                </a:solidFill>
              </a:rPr>
              <a:t>Legal situations differ by country</a:t>
            </a:r>
          </a:p>
        </p:txBody>
      </p:sp>
      <p:sp>
        <p:nvSpPr>
          <p:cNvPr id="13" name="Abgerundetes Rechteck 12"/>
          <p:cNvSpPr/>
          <p:nvPr/>
        </p:nvSpPr>
        <p:spPr>
          <a:xfrm>
            <a:off x="5755324" y="3841684"/>
            <a:ext cx="1905064" cy="576064"/>
          </a:xfrm>
          <a:prstGeom prst="roundRect">
            <a:avLst>
              <a:gd name="adj" fmla="val 1022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a:solidFill>
                  <a:schemeClr val="bg1"/>
                </a:solidFill>
                <a:latin typeface="Arial" panose="020B0604020202020204" pitchFamily="34" charset="0"/>
                <a:cs typeface="Arial" panose="020B0604020202020204" pitchFamily="34" charset="0"/>
              </a:rPr>
              <a:t>Weaknesses</a:t>
            </a:r>
            <a:endParaRPr lang="de-AT"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02940" y="6327085"/>
            <a:ext cx="5400600" cy="507831"/>
          </a:xfrm>
          <a:prstGeom prst="rect">
            <a:avLst/>
          </a:prstGeom>
          <a:noFill/>
        </p:spPr>
        <p:txBody>
          <a:bodyPr wrap="square" rtlCol="0">
            <a:spAutoFit/>
          </a:bodyPr>
          <a:lstStyle/>
          <a:p>
            <a:pPr rtl="0"/>
            <a:r>
              <a:rPr lang="en-gb" sz="900"/>
              <a:t>Source: Daimler Trucks (2015) online.</a:t>
            </a:r>
          </a:p>
          <a:p>
            <a:pPr rtl="0"/>
            <a:endParaRPr lang="de-DE" dirty="0"/>
          </a:p>
        </p:txBody>
      </p:sp>
      <p:sp>
        <p:nvSpPr>
          <p:cNvPr id="7" name="Abgerundetes Rechteck 8">
            <a:extLst>
              <a:ext uri="{FF2B5EF4-FFF2-40B4-BE49-F238E27FC236}">
                <a16:creationId xmlns:a16="http://schemas.microsoft.com/office/drawing/2014/main" id="{56420FD0-9E07-F20D-DFA9-5FA926CBEBBE}"/>
              </a:ext>
            </a:extLst>
          </p:cNvPr>
          <p:cNvSpPr/>
          <p:nvPr/>
        </p:nvSpPr>
        <p:spPr>
          <a:xfrm>
            <a:off x="5275873" y="1842571"/>
            <a:ext cx="3168352" cy="1658437"/>
          </a:xfrm>
          <a:prstGeom prst="roundRect">
            <a:avLst>
              <a:gd name="adj" fmla="val 10227"/>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7" rtl="0"/>
            <a:endParaRPr lang="de-AT" sz="2000" dirty="0">
              <a:solidFill>
                <a:schemeClr val="tx1">
                  <a:lumMod val="75000"/>
                  <a:lumOff val="25000"/>
                </a:schemeClr>
              </a:solidFill>
              <a:latin typeface="Roboto" panose="02000000000000000000" pitchFamily="2" charset="0"/>
              <a:ea typeface="Roboto" panose="02000000000000000000" pitchFamily="2" charset="0"/>
              <a:cs typeface="Arial" panose="020B0604020202020204" pitchFamily="34" charset="0"/>
            </a:endParaRPr>
          </a:p>
          <a:p>
            <a:pPr marL="285750" indent="-195263" rtl="0">
              <a:buFont typeface="Wingdings" panose="05000000000000000000" pitchFamily="2" charset="2"/>
              <a:buChar char="§"/>
            </a:pPr>
            <a:r>
              <a:rPr lang="en-gb" sz="2000" dirty="0">
                <a:solidFill>
                  <a:schemeClr val="tx1">
                    <a:lumMod val="75000"/>
                    <a:lumOff val="25000"/>
                  </a:schemeClr>
                </a:solidFill>
              </a:rPr>
              <a:t>Increased efficiency</a:t>
            </a:r>
          </a:p>
          <a:p>
            <a:pPr marL="285750" indent="-195263" rtl="0">
              <a:buFont typeface="Wingdings" panose="05000000000000000000" pitchFamily="2" charset="2"/>
              <a:buChar char="§"/>
            </a:pPr>
            <a:r>
              <a:rPr lang="en-gb" sz="2000" dirty="0">
                <a:solidFill>
                  <a:schemeClr val="tx1">
                    <a:lumMod val="75000"/>
                    <a:lumOff val="25000"/>
                  </a:schemeClr>
                </a:solidFill>
              </a:rPr>
              <a:t>Increased security</a:t>
            </a:r>
          </a:p>
          <a:p>
            <a:pPr marL="285750" indent="-195263" rtl="0">
              <a:buFont typeface="Wingdings" panose="05000000000000000000" pitchFamily="2" charset="2"/>
              <a:buChar char="§"/>
            </a:pPr>
            <a:r>
              <a:rPr lang="en-gb" sz="2000" dirty="0">
                <a:solidFill>
                  <a:schemeClr val="tx1">
                    <a:lumMod val="75000"/>
                    <a:lumOff val="25000"/>
                  </a:schemeClr>
                </a:solidFill>
              </a:rPr>
              <a:t>Expanded job profile </a:t>
            </a:r>
          </a:p>
        </p:txBody>
      </p:sp>
      <p:sp>
        <p:nvSpPr>
          <p:cNvPr id="8" name="Abgerundetes Rechteck 9">
            <a:extLst>
              <a:ext uri="{FF2B5EF4-FFF2-40B4-BE49-F238E27FC236}">
                <a16:creationId xmlns:a16="http://schemas.microsoft.com/office/drawing/2014/main" id="{EF526C98-BA1C-327D-2C02-1754BFA9F284}"/>
              </a:ext>
            </a:extLst>
          </p:cNvPr>
          <p:cNvSpPr/>
          <p:nvPr/>
        </p:nvSpPr>
        <p:spPr>
          <a:xfrm>
            <a:off x="5755324" y="1518310"/>
            <a:ext cx="1905064" cy="576064"/>
          </a:xfrm>
          <a:prstGeom prst="roundRect">
            <a:avLst>
              <a:gd name="adj" fmla="val 10227"/>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2000" b="1" dirty="0">
                <a:solidFill>
                  <a:schemeClr val="bg1"/>
                </a:solidFill>
                <a:latin typeface="Arial" panose="020B0604020202020204" pitchFamily="34" charset="0"/>
                <a:cs typeface="Arial" panose="020B0604020202020204" pitchFamily="34" charset="0"/>
              </a:rPr>
              <a:t>Strengths</a:t>
            </a:r>
            <a:endParaRPr lang="de-AT"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7219724"/>
      </p:ext>
    </p:extLst>
  </p:cSld>
  <p:clrMapOvr>
    <a:masterClrMapping/>
  </p:clrMapOvr>
</p:sld>
</file>

<file path=ppt/theme/theme1.xml><?xml version="1.0" encoding="utf-8"?>
<a:theme xmlns:a="http://schemas.openxmlformats.org/drawingml/2006/main" name="Leere Präsentation">
  <a:themeElements>
    <a:clrScheme name="">
      <a:dk1>
        <a:srgbClr val="000000"/>
      </a:dk1>
      <a:lt1>
        <a:srgbClr val="FFFFFF"/>
      </a:lt1>
      <a:dk2>
        <a:srgbClr val="000000"/>
      </a:dk2>
      <a:lt2>
        <a:srgbClr val="808080"/>
      </a:lt2>
      <a:accent1>
        <a:srgbClr val="0057A2"/>
      </a:accent1>
      <a:accent2>
        <a:srgbClr val="333399"/>
      </a:accent2>
      <a:accent3>
        <a:srgbClr val="FFFFFF"/>
      </a:accent3>
      <a:accent4>
        <a:srgbClr val="000000"/>
      </a:accent4>
      <a:accent5>
        <a:srgbClr val="AAB4CE"/>
      </a:accent5>
      <a:accent6>
        <a:srgbClr val="2D2D8A"/>
      </a:accent6>
      <a:hlink>
        <a:srgbClr val="009999"/>
      </a:hlink>
      <a:folHlink>
        <a:srgbClr val="99CC00"/>
      </a:folHlink>
    </a:clrScheme>
    <a:fontScheme name="Leere 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5050</Words>
  <Application>Microsoft Office PowerPoint</Application>
  <PresentationFormat>Bildschirmpräsentation (4:3)</PresentationFormat>
  <Paragraphs>562</Paragraphs>
  <Slides>37</Slides>
  <Notes>21</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37</vt:i4>
      </vt:variant>
    </vt:vector>
  </HeadingPairs>
  <TitlesOfParts>
    <vt:vector size="44" baseType="lpstr">
      <vt:lpstr>Arial</vt:lpstr>
      <vt:lpstr>Arial</vt:lpstr>
      <vt:lpstr>Calibri</vt:lpstr>
      <vt:lpstr>Roboto</vt:lpstr>
      <vt:lpstr>Symbol</vt:lpstr>
      <vt:lpstr>Wingdings</vt:lpstr>
      <vt:lpstr>Leere Präsentation</vt:lpstr>
      <vt:lpstr>PowerPoint-Präsentation</vt:lpstr>
      <vt:lpstr>Agenda</vt:lpstr>
      <vt:lpstr>Warm up: Transport modes</vt:lpstr>
      <vt:lpstr>Freight transport in general</vt:lpstr>
      <vt:lpstr>Freight transport in general  Selecting the mode of transport</vt:lpstr>
      <vt:lpstr>Freight transport in general Transport modes and means of transport</vt:lpstr>
      <vt:lpstr>Agenda</vt:lpstr>
      <vt:lpstr>Strengths and weaknesses of  road transport</vt:lpstr>
      <vt:lpstr>Future prospects Self-driving trucks </vt:lpstr>
      <vt:lpstr>Future prospects Platooning</vt:lpstr>
      <vt:lpstr>Strengths and weaknesses of  rail transport</vt:lpstr>
      <vt:lpstr>Future prospects</vt:lpstr>
      <vt:lpstr>Strengths and weaknesses of  waterway transport</vt:lpstr>
      <vt:lpstr>Strengths and weaknesses of  air transport</vt:lpstr>
      <vt:lpstr>Further developing waterway  transport</vt:lpstr>
      <vt:lpstr>Multi-modal transport</vt:lpstr>
      <vt:lpstr>Agenda</vt:lpstr>
      <vt:lpstr>Modal Split of Inland Freight Transport EU</vt:lpstr>
      <vt:lpstr>Modal Split of Inland Freight Transport EU</vt:lpstr>
      <vt:lpstr>Modal Split of Freight Transport EU</vt:lpstr>
      <vt:lpstr>Modal Shift</vt:lpstr>
      <vt:lpstr>Agenda</vt:lpstr>
      <vt:lpstr>What is a supply chain?</vt:lpstr>
      <vt:lpstr>What is sustainability?</vt:lpstr>
      <vt:lpstr>What makes a supply chain sustainable?</vt:lpstr>
      <vt:lpstr>Sustainable transport</vt:lpstr>
      <vt:lpstr>Agenda</vt:lpstr>
      <vt:lpstr>Case Study</vt:lpstr>
      <vt:lpstr>Case Study Sample Solution Task 1</vt:lpstr>
      <vt:lpstr>Case Study Sample Solution Task 1</vt:lpstr>
      <vt:lpstr>Case Study Sample Solution Task 2</vt:lpstr>
      <vt:lpstr>Case Study Sample Solution Task 2</vt:lpstr>
      <vt:lpstr>Case Study Sample Solution Task 2</vt:lpstr>
      <vt:lpstr>Case Study Sample Solution Task 2</vt:lpstr>
      <vt:lpstr>Case Study Sample Solution Task 2 Possible Scoring Table</vt:lpstr>
      <vt:lpstr>Case Study Sample Solution Task 3</vt:lpstr>
      <vt:lpstr>Appendix Scoring method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2023-02-11T17:13:13Z</dcterms:created>
  <dcterms:modified xsi:type="dcterms:W3CDTF">2023-02-11T17:20:25Z</dcterms:modified>
</cp:coreProperties>
</file>